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76" r:id="rId2"/>
    <p:sldId id="1077" r:id="rId3"/>
    <p:sldId id="1078" r:id="rId4"/>
    <p:sldId id="1079" r:id="rId5"/>
    <p:sldId id="1080" r:id="rId6"/>
    <p:sldId id="1081" r:id="rId7"/>
    <p:sldId id="1273" r:id="rId8"/>
    <p:sldId id="1082" r:id="rId9"/>
    <p:sldId id="1083" r:id="rId10"/>
    <p:sldId id="1084" r:id="rId11"/>
    <p:sldId id="1244" r:id="rId12"/>
    <p:sldId id="1245" r:id="rId13"/>
    <p:sldId id="1254" r:id="rId14"/>
    <p:sldId id="1089" r:id="rId15"/>
    <p:sldId id="1090" r:id="rId16"/>
    <p:sldId id="1255" r:id="rId17"/>
    <p:sldId id="1256" r:id="rId18"/>
    <p:sldId id="1257" r:id="rId19"/>
    <p:sldId id="1260" r:id="rId20"/>
    <p:sldId id="1261" r:id="rId21"/>
    <p:sldId id="1262" r:id="rId22"/>
    <p:sldId id="1263" r:id="rId23"/>
    <p:sldId id="1264" r:id="rId24"/>
    <p:sldId id="1265" r:id="rId25"/>
    <p:sldId id="1105" r:id="rId26"/>
    <p:sldId id="1106" r:id="rId27"/>
    <p:sldId id="1271" r:id="rId28"/>
    <p:sldId id="1272" r:id="rId29"/>
    <p:sldId id="1108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52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2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3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86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0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512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27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94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0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8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760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747F-891F-4276-BE82-EF5C0FED084F}" type="datetimeFigureOut">
              <a:rPr lang="pt-BR" smtClean="0"/>
              <a:t>31/01/2017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CBBF-80A5-4F46-B09D-626504F2A6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4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uprimento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50"/>
            <a:ext cx="9232252" cy="68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 </a:t>
            </a:r>
            <a:r>
              <a:rPr lang="x-none" sz="4400" b="1">
                <a:solidFill>
                  <a:schemeClr val="bg1"/>
                </a:solidFill>
              </a:rPr>
              <a:t>- O CUIDADO DE DEUS PARA COM OS POBRES</a:t>
            </a: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Orientações em relação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x-none" sz="3200" b="1" smtClean="0"/>
              <a:t>aos </a:t>
            </a:r>
            <a:r>
              <a:rPr lang="x-none" sz="3200" b="1"/>
              <a:t>mais necessitados</a:t>
            </a:r>
            <a:r>
              <a:rPr lang="x-none" sz="3200"/>
              <a:t>. 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Os </a:t>
            </a:r>
            <a:r>
              <a:rPr lang="x-none" sz="2800">
                <a:solidFill>
                  <a:schemeClr val="tx1"/>
                </a:solidFill>
              </a:rPr>
              <a:t>pobres sempre foram contemplados pelo olhar divino.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Tiago </a:t>
            </a:r>
            <a:r>
              <a:rPr lang="x-none" sz="2800">
                <a:solidFill>
                  <a:schemeClr val="tx1"/>
                </a:solidFill>
              </a:rPr>
              <a:t>comenta: "Ouvi, meus amados irmãos. Porventura, não escolheu Deus aos pobres deste mundo para serem ricos na fé e herdeiros do Reino que prometeu aos que o amam?" (Tg 2.5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Deus </a:t>
            </a:r>
            <a:r>
              <a:rPr lang="x-none" sz="2800">
                <a:solidFill>
                  <a:schemeClr val="tx1"/>
                </a:solidFill>
              </a:rPr>
              <a:t>está atento ao clamor dos </a:t>
            </a:r>
            <a:r>
              <a:rPr lang="x-none" sz="2800" smtClean="0">
                <a:solidFill>
                  <a:schemeClr val="tx1"/>
                </a:solidFill>
              </a:rPr>
              <a:t>necessitados</a:t>
            </a:r>
            <a:r>
              <a:rPr lang="pt-BR" sz="2800" dirty="0" smtClean="0">
                <a:solidFill>
                  <a:schemeClr val="tx1"/>
                </a:solidFill>
              </a:rPr>
              <a:t>. Ele </a:t>
            </a:r>
            <a:r>
              <a:rPr lang="x-none" sz="2800" smtClean="0">
                <a:solidFill>
                  <a:schemeClr val="tx1"/>
                </a:solidFill>
              </a:rPr>
              <a:t>espera </a:t>
            </a:r>
            <a:r>
              <a:rPr lang="x-none" sz="2800">
                <a:solidFill>
                  <a:schemeClr val="tx1"/>
                </a:solidFill>
              </a:rPr>
              <a:t>que </a:t>
            </a:r>
            <a:r>
              <a:rPr lang="pt-BR" sz="2800" dirty="0" smtClean="0">
                <a:solidFill>
                  <a:schemeClr val="tx1"/>
                </a:solidFill>
              </a:rPr>
              <a:t>a igreja pregue o evangelho, mas também assista os necessitados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No entanto, a igreja deve organizar um departamento que seja responsável pela assistência social.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Qual a sua participação na ajuda aos necessitados?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Autofit/>
          </a:bodyPr>
          <a:lstStyle/>
          <a:p>
            <a:r>
              <a:rPr lang="x-none" sz="3200" b="1"/>
              <a:t>2. A provisão de Deus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76664"/>
          </a:xfrm>
        </p:spPr>
        <p:txBody>
          <a:bodyPr anchor="ctr"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Houve </a:t>
            </a:r>
            <a:r>
              <a:rPr lang="x-none" sz="2800">
                <a:solidFill>
                  <a:schemeClr val="tx1"/>
                </a:solidFill>
              </a:rPr>
              <a:t>ocasiões em que Deus se utilizou de milagres para socorrer as </a:t>
            </a:r>
            <a:r>
              <a:rPr lang="x-none" sz="2800" smtClean="0">
                <a:solidFill>
                  <a:schemeClr val="tx1"/>
                </a:solidFill>
              </a:rPr>
              <a:t>pessoas</a:t>
            </a:r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(como exemplo veja Elias e Eliseu).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Havia orientações legais na preservação e proteção dos menos favorecidos: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x-none" sz="2800" smtClean="0">
                <a:solidFill>
                  <a:schemeClr val="tx1"/>
                </a:solidFill>
              </a:rPr>
              <a:t>"</a:t>
            </a:r>
            <a:r>
              <a:rPr lang="x-none" sz="2400" b="1">
                <a:solidFill>
                  <a:schemeClr val="tx1"/>
                </a:solidFill>
              </a:rPr>
              <a:t>E, quando segardes a sega da vossa terra, não acabarás de segar os cantos do teu campo, nem colherás as espigas caídas da tua sega; para o pobre e para o estrangeiro as deixarás. Eu sou o SENHOR, vosso Deus" (Lv 23.22). </a:t>
            </a:r>
            <a:endParaRPr lang="pt-BR" sz="2400" b="1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Muitas pessoas passam necessidade como fome, problemas de saúde e sem recursos, entre outros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r>
              <a:rPr lang="pt-BR" sz="2800" dirty="0" smtClean="0">
                <a:solidFill>
                  <a:schemeClr val="tx1"/>
                </a:solidFill>
              </a:rPr>
              <a:t> A igreja, junto com o governo, deve dar auxílio.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Qual o envolvimento de sua igreja na assistência social?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"Os pobres sempre tereis convosco"</a:t>
            </a:r>
            <a:r>
              <a:rPr lang="x-none" sz="3200"/>
              <a:t>. 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 </a:t>
            </a:r>
            <a:r>
              <a:rPr lang="x-none" sz="2800">
                <a:solidFill>
                  <a:schemeClr val="tx1"/>
                </a:solidFill>
              </a:rPr>
              <a:t>presença de pessoas que tem menos recursos que outras sempre foi constante em todas as culturas e em todos os tempos.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Mesmo </a:t>
            </a:r>
            <a:r>
              <a:rPr lang="x-none" sz="2800">
                <a:solidFill>
                  <a:schemeClr val="tx1"/>
                </a:solidFill>
              </a:rPr>
              <a:t>nos países mais desenvolvidos há diferenças nos estratos sociais. 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>
                <a:solidFill>
                  <a:schemeClr val="tx1"/>
                </a:solidFill>
              </a:rPr>
              <a:t>Jesus </a:t>
            </a:r>
            <a:r>
              <a:rPr lang="x-none" sz="2800" smtClean="0">
                <a:solidFill>
                  <a:schemeClr val="tx1"/>
                </a:solidFill>
              </a:rPr>
              <a:t>reconheceu</a:t>
            </a:r>
            <a:r>
              <a:rPr lang="pt-BR" sz="2800" dirty="0" smtClean="0">
                <a:solidFill>
                  <a:schemeClr val="tx1"/>
                </a:solidFill>
              </a:rPr>
              <a:t> que sempre existirá pobres </a:t>
            </a:r>
            <a:r>
              <a:rPr lang="x-none" sz="2800" smtClean="0">
                <a:solidFill>
                  <a:schemeClr val="tx1"/>
                </a:solidFill>
              </a:rPr>
              <a:t>(Jo 12.</a:t>
            </a:r>
            <a:r>
              <a:rPr lang="pt-BR" sz="2800" dirty="0" smtClean="0">
                <a:solidFill>
                  <a:schemeClr val="tx1"/>
                </a:solidFill>
              </a:rPr>
              <a:t>1-8)</a:t>
            </a:r>
            <a:r>
              <a:rPr lang="x-none" sz="2800" smtClean="0">
                <a:solidFill>
                  <a:schemeClr val="tx1"/>
                </a:solidFill>
              </a:rPr>
              <a:t>6</a:t>
            </a:r>
            <a:r>
              <a:rPr lang="x-none" sz="2800">
                <a:solidFill>
                  <a:schemeClr val="tx1"/>
                </a:solidFill>
              </a:rPr>
              <a:t>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Existem pessoas que se ajudadas voltarão à mesma vida. Geralmente, por causa de problemas de caráter, formação de vida, drogas, entre outros. Mas, não podemos deixar de fazer o bem por isso.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condições de ajudar alguém de sua família, igreja, trabalho....?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6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Deus</a:t>
            </a:r>
            <a:r>
              <a:rPr lang="x-none" sz="3200" b="1">
                <a:solidFill>
                  <a:schemeClr val="bg1"/>
                </a:solidFill>
              </a:rPr>
              <a:t>, em sua Palavra, nos mostra que socorreu pessoas por meio de outras pessoas, e deseja nos usar para fazer o mesmo.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0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Deus </a:t>
            </a:r>
            <a:r>
              <a:rPr lang="x-none" sz="3200" b="1">
                <a:solidFill>
                  <a:schemeClr val="bg1"/>
                </a:solidFill>
              </a:rPr>
              <a:t>sempre está atento ao clamor dos </a:t>
            </a:r>
            <a:r>
              <a:rPr lang="x-none" sz="3200" b="1" smtClean="0">
                <a:solidFill>
                  <a:schemeClr val="bg1"/>
                </a:solidFill>
              </a:rPr>
              <a:t>necessitados</a:t>
            </a:r>
            <a:r>
              <a:rPr lang="x-none" sz="3200" b="1">
                <a:solidFill>
                  <a:schemeClr val="bg1"/>
                </a:solidFill>
              </a:rPr>
              <a:t>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 </a:t>
            </a:r>
            <a:r>
              <a:rPr lang="x-none" sz="4400" b="1">
                <a:solidFill>
                  <a:schemeClr val="bg1"/>
                </a:solidFill>
              </a:rPr>
              <a:t>- EXEMPLOS DA IGREJA PRIMITIVA 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A igreja em Jerusalém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igreja primitiva, principalmente impactadas pela promessa de arrebatamento, compartilhavam seus bens</a:t>
            </a:r>
            <a:r>
              <a:rPr lang="x-none" sz="2800" smtClean="0">
                <a:solidFill>
                  <a:schemeClr val="tx1"/>
                </a:solidFill>
              </a:rPr>
              <a:t>, </a:t>
            </a:r>
            <a:r>
              <a:rPr lang="x-none" sz="2800">
                <a:solidFill>
                  <a:schemeClr val="tx1"/>
                </a:solidFill>
              </a:rPr>
              <a:t>de tal forma que "não havia, pois, entre eles necessitado algum" (At 4.34</a:t>
            </a:r>
            <a:r>
              <a:rPr lang="x-none" sz="280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As diferenças devido às origens e raças eram tratadas pelos líderes da igreja, com exemplo das viúvas gregas que estavam sendo desprezadas(At 6)</a:t>
            </a:r>
            <a:r>
              <a:rPr lang="x-none" sz="2800" smtClean="0">
                <a:solidFill>
                  <a:schemeClr val="tx1"/>
                </a:solidFill>
              </a:rPr>
              <a:t>.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  </a:t>
            </a:r>
            <a:r>
              <a:rPr lang="pt-BR" sz="2800" dirty="0" smtClean="0">
                <a:solidFill>
                  <a:schemeClr val="tx1"/>
                </a:solidFill>
              </a:rPr>
              <a:t>No entanto, cuidado com os </a:t>
            </a:r>
            <a:r>
              <a:rPr lang="pt-BR" sz="2800" dirty="0" err="1" smtClean="0">
                <a:solidFill>
                  <a:schemeClr val="tx1"/>
                </a:solidFill>
              </a:rPr>
              <a:t>emocionalismos</a:t>
            </a:r>
            <a:r>
              <a:rPr lang="pt-BR" sz="2800" dirty="0" smtClean="0">
                <a:solidFill>
                  <a:schemeClr val="tx1"/>
                </a:solidFill>
              </a:rPr>
              <a:t>! Precisamos ajudar, mas com o pé no chão para não cometermos excessos e colocarmos a família em risco.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Devemos considerar o contexto da igreja primitiva.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Socorrendo os domésticos da </a:t>
            </a:r>
            <a:r>
              <a:rPr lang="x-none" sz="3200" b="1" smtClean="0"/>
              <a:t>fé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 lnSpcReduction="10000"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"</a:t>
            </a:r>
            <a:r>
              <a:rPr lang="x-none" sz="2800">
                <a:solidFill>
                  <a:schemeClr val="tx1"/>
                </a:solidFill>
              </a:rPr>
              <a:t>Então, enquanto temos tempo, façamos o bem a todos, mas principalmente aos domésticos da fé" (Gl 6.10).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Algumas pessoas podem questionar, mas o próprio Paulo orienta que seja dada prioridade aos domésticos da fé.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Nossos </a:t>
            </a:r>
            <a:r>
              <a:rPr lang="x-none" sz="2800">
                <a:solidFill>
                  <a:schemeClr val="tx1"/>
                </a:solidFill>
              </a:rPr>
              <a:t>irmãos, os domésticos da fé, devem ter a prioridade no atendimento em questões sociais na </a:t>
            </a:r>
            <a:r>
              <a:rPr lang="x-none" sz="2800" smtClean="0">
                <a:solidFill>
                  <a:schemeClr val="tx1"/>
                </a:solidFill>
              </a:rPr>
              <a:t>igreja</a:t>
            </a:r>
            <a:r>
              <a:rPr lang="pt-BR" sz="2800" dirty="0" smtClean="0">
                <a:solidFill>
                  <a:schemeClr val="tx1"/>
                </a:solidFill>
              </a:rPr>
              <a:t>, sem desconsiderar o auxílio aos demais que não fazem parte da comunidade de fé.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O cuidado entre os irmãos pode ser também uma forma de demonstrar o amor de Deus entre a irmandade.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Devemos cuidar priorizar os domésticos da fé, mas cuidado com os abusos de aproveitadores!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A </a:t>
            </a:r>
            <a:r>
              <a:rPr lang="x-none" sz="3200" b="1">
                <a:solidFill>
                  <a:schemeClr val="bg1"/>
                </a:solidFill>
              </a:rPr>
              <a:t>Igreja em Jerusalém foi o primeiro exemplo de como Deus se utiliza da generosidade dos </a:t>
            </a:r>
            <a:r>
              <a:rPr lang="x-none" sz="3200" b="1" smtClean="0">
                <a:solidFill>
                  <a:schemeClr val="bg1"/>
                </a:solidFill>
              </a:rPr>
              <a:t>servos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x-none" sz="3200" b="1" smtClean="0">
                <a:solidFill>
                  <a:schemeClr val="bg1"/>
                </a:solidFill>
              </a:rPr>
              <a:t>de </a:t>
            </a:r>
            <a:r>
              <a:rPr lang="x-none" sz="3200" b="1">
                <a:solidFill>
                  <a:schemeClr val="bg1"/>
                </a:solidFill>
              </a:rPr>
              <a:t>Deus para auxiliar outros servos de Deus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9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-27384"/>
            <a:ext cx="540724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 IMPORTANTE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Devemos </a:t>
            </a:r>
            <a:r>
              <a:rPr lang="x-none" sz="3200" b="1">
                <a:solidFill>
                  <a:schemeClr val="bg1"/>
                </a:solidFill>
              </a:rPr>
              <a:t>socorrer a todos, mas principalmente aos domésticos da fé.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4871" y="1844824"/>
            <a:ext cx="5335241" cy="3034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smtClean="0">
                <a:solidFill>
                  <a:schemeClr val="bg1"/>
                </a:solidFill>
              </a:rPr>
              <a:t>III </a:t>
            </a:r>
            <a:r>
              <a:rPr lang="x-none" sz="4400" b="1">
                <a:solidFill>
                  <a:schemeClr val="bg1"/>
                </a:solidFill>
              </a:rPr>
              <a:t>- A FÉ SEM AS OBRAS É MORTA</a:t>
            </a:r>
            <a:endParaRPr lang="pt-BR" sz="4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1. O chamado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x-none" sz="3200" b="1" smtClean="0"/>
              <a:t>à </a:t>
            </a:r>
            <a:r>
              <a:rPr lang="x-none" sz="3200" b="1"/>
              <a:t>prática da misericórdia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Uma </a:t>
            </a:r>
            <a:r>
              <a:rPr lang="x-none" sz="2800">
                <a:solidFill>
                  <a:schemeClr val="tx1"/>
                </a:solidFill>
              </a:rPr>
              <a:t>das características das chamadas "Cartas Gerais" são a sua aplicabilidade.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</a:t>
            </a:r>
            <a:r>
              <a:rPr lang="x-none" sz="2800" smtClean="0">
                <a:solidFill>
                  <a:schemeClr val="tx1"/>
                </a:solidFill>
              </a:rPr>
              <a:t>extos </a:t>
            </a:r>
            <a:r>
              <a:rPr lang="x-none" sz="2800">
                <a:solidFill>
                  <a:schemeClr val="tx1"/>
                </a:solidFill>
              </a:rPr>
              <a:t>diretos e contundentes, como os de Tiago, que tratou a respeito do socorro aos necessitados.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Para </a:t>
            </a:r>
            <a:r>
              <a:rPr lang="x-none" sz="2800">
                <a:solidFill>
                  <a:schemeClr val="tx1"/>
                </a:solidFill>
              </a:rPr>
              <a:t>Tiago, </a:t>
            </a:r>
            <a:r>
              <a:rPr lang="x-none" sz="2800" smtClean="0">
                <a:solidFill>
                  <a:schemeClr val="tx1"/>
                </a:solidFill>
              </a:rPr>
              <a:t>"</a:t>
            </a:r>
            <a:r>
              <a:rPr lang="x-none" sz="2800">
                <a:solidFill>
                  <a:schemeClr val="tx1"/>
                </a:solidFill>
              </a:rPr>
              <a:t>a fé, se não tiver as obras, é morta em si mesma" (Tg 2.17).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Se </a:t>
            </a:r>
            <a:r>
              <a:rPr lang="x-none" sz="2800">
                <a:solidFill>
                  <a:schemeClr val="tx1"/>
                </a:solidFill>
              </a:rPr>
              <a:t>pudermos fazer algo por nossos irmãos e não o fazemos, nossa fé não tem </a:t>
            </a:r>
            <a:r>
              <a:rPr lang="x-none" sz="2800" smtClean="0">
                <a:solidFill>
                  <a:schemeClr val="tx1"/>
                </a:solidFill>
              </a:rPr>
              <a:t>vida.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Tiago define essa prática como a “religião verdadeira”.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pratica a verdadeira religião?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1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2. Agindo de acordo 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x-none" sz="3200" b="1" smtClean="0"/>
              <a:t>com </a:t>
            </a:r>
            <a:r>
              <a:rPr lang="x-none" sz="3200" b="1"/>
              <a:t>a nossa fé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A época atual é de </a:t>
            </a:r>
            <a:r>
              <a:rPr lang="x-none" sz="2800" smtClean="0">
                <a:solidFill>
                  <a:schemeClr val="tx1"/>
                </a:solidFill>
              </a:rPr>
              <a:t>crise </a:t>
            </a:r>
            <a:r>
              <a:rPr lang="x-none" sz="2800">
                <a:solidFill>
                  <a:schemeClr val="tx1"/>
                </a:solidFill>
              </a:rPr>
              <a:t>econômica, </a:t>
            </a:r>
            <a:r>
              <a:rPr lang="pt-BR" sz="2800" dirty="0" smtClean="0">
                <a:solidFill>
                  <a:schemeClr val="tx1"/>
                </a:solidFill>
              </a:rPr>
              <a:t>algumas </a:t>
            </a:r>
            <a:r>
              <a:rPr lang="x-none" sz="2800" smtClean="0">
                <a:solidFill>
                  <a:schemeClr val="tx1"/>
                </a:solidFill>
              </a:rPr>
              <a:t>pessoas perderam </a:t>
            </a:r>
            <a:r>
              <a:rPr lang="x-none" sz="2800">
                <a:solidFill>
                  <a:schemeClr val="tx1"/>
                </a:solidFill>
              </a:rPr>
              <a:t>seus </a:t>
            </a:r>
            <a:r>
              <a:rPr lang="x-none" sz="2800" smtClean="0">
                <a:solidFill>
                  <a:schemeClr val="tx1"/>
                </a:solidFill>
              </a:rPr>
              <a:t>empregos</a:t>
            </a:r>
            <a:r>
              <a:rPr lang="pt-BR" sz="2800" dirty="0" smtClean="0">
                <a:solidFill>
                  <a:schemeClr val="tx1"/>
                </a:solidFill>
              </a:rPr>
              <a:t> e as condições mínimas para </a:t>
            </a:r>
            <a:r>
              <a:rPr lang="x-none" sz="2800" smtClean="0">
                <a:solidFill>
                  <a:schemeClr val="tx1"/>
                </a:solidFill>
              </a:rPr>
              <a:t>manter </a:t>
            </a:r>
            <a:r>
              <a:rPr lang="x-none" sz="2800">
                <a:solidFill>
                  <a:schemeClr val="tx1"/>
                </a:solidFill>
              </a:rPr>
              <a:t>suas famílias.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Uma ação organizada da igreja pode ajudar as pessoas nessas situações.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Todavia, as ações devem ser coerentes e responsáveis. Dentro das possibilidades e de acordo com a fé</a:t>
            </a:r>
            <a:r>
              <a:rPr lang="x-none" sz="2800" smtClean="0">
                <a:solidFill>
                  <a:schemeClr val="tx1"/>
                </a:solidFill>
              </a:rPr>
              <a:t>. </a:t>
            </a:r>
            <a:endParaRPr lang="pt-BR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pt-BR" sz="2800" b="1" u="sng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Sua fé é suficiente para boas obras?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Autofit/>
          </a:bodyPr>
          <a:lstStyle/>
          <a:p>
            <a:r>
              <a:rPr lang="x-none" sz="3200" b="1"/>
              <a:t>3. Necessidades de nossos dias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76064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Ações </a:t>
            </a:r>
            <a:r>
              <a:rPr lang="x-none" sz="2800">
                <a:solidFill>
                  <a:schemeClr val="tx1"/>
                </a:solidFill>
              </a:rPr>
              <a:t>diferenciadas podem ser tomadas em nossas </a:t>
            </a:r>
            <a:r>
              <a:rPr lang="x-none" sz="2800" smtClean="0">
                <a:solidFill>
                  <a:schemeClr val="tx1"/>
                </a:solidFill>
              </a:rPr>
              <a:t>igrejas</a:t>
            </a:r>
            <a:r>
              <a:rPr lang="pt-BR" sz="2800" dirty="0" smtClean="0">
                <a:solidFill>
                  <a:schemeClr val="tx1"/>
                </a:solidFill>
              </a:rPr>
              <a:t>, como por exemplo: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</a:t>
            </a:r>
            <a:r>
              <a:rPr lang="x-none" sz="2400" smtClean="0">
                <a:solidFill>
                  <a:schemeClr val="tx1"/>
                </a:solidFill>
              </a:rPr>
              <a:t>ursos </a:t>
            </a:r>
            <a:r>
              <a:rPr lang="x-none" sz="2400">
                <a:solidFill>
                  <a:schemeClr val="tx1"/>
                </a:solidFill>
              </a:rPr>
              <a:t>de </a:t>
            </a:r>
            <a:r>
              <a:rPr lang="x-none" sz="2400" smtClean="0">
                <a:solidFill>
                  <a:schemeClr val="tx1"/>
                </a:solidFill>
              </a:rPr>
              <a:t>alfabetização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914400" lvl="1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400" smtClean="0">
                <a:solidFill>
                  <a:schemeClr val="tx1"/>
                </a:solidFill>
              </a:rPr>
              <a:t>Promover </a:t>
            </a:r>
            <a:r>
              <a:rPr lang="x-none" sz="2400">
                <a:solidFill>
                  <a:schemeClr val="tx1"/>
                </a:solidFill>
              </a:rPr>
              <a:t>um dia de cidadania, com pequenos serviços gratuitos como medir pressão arterial, cortes de cabelo, atendimento médico e jurídico e atividades infantis, entre outros. </a:t>
            </a:r>
            <a:endParaRPr lang="pt-BR" sz="24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>
                <a:solidFill>
                  <a:schemeClr val="tx1"/>
                </a:solidFill>
              </a:rPr>
              <a:t>Outras atividades, como visitas a enfermos e a presos podem ser promovidas pela igreja.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Jesus </a:t>
            </a:r>
            <a:r>
              <a:rPr lang="x-none" sz="2800">
                <a:solidFill>
                  <a:schemeClr val="tx1"/>
                </a:solidFill>
              </a:rPr>
              <a:t>disse </a:t>
            </a:r>
            <a:r>
              <a:rPr lang="x-none" sz="2800" smtClean="0">
                <a:solidFill>
                  <a:schemeClr val="tx1"/>
                </a:solidFill>
              </a:rPr>
              <a:t>que </a:t>
            </a:r>
            <a:r>
              <a:rPr lang="x-none" sz="2800">
                <a:solidFill>
                  <a:schemeClr val="tx1"/>
                </a:solidFill>
              </a:rPr>
              <a:t>quando visitamos os enfermos e os encarcerados, </a:t>
            </a:r>
            <a:r>
              <a:rPr lang="pt-BR" sz="2800" dirty="0" smtClean="0">
                <a:solidFill>
                  <a:schemeClr val="tx1"/>
                </a:solidFill>
              </a:rPr>
              <a:t>fazemos</a:t>
            </a:r>
            <a:r>
              <a:rPr lang="x-none" sz="2800" smtClean="0">
                <a:solidFill>
                  <a:schemeClr val="tx1"/>
                </a:solidFill>
              </a:rPr>
              <a:t> </a:t>
            </a:r>
            <a:r>
              <a:rPr lang="x-none" sz="2800">
                <a:solidFill>
                  <a:schemeClr val="tx1"/>
                </a:solidFill>
              </a:rPr>
              <a:t>como se </a:t>
            </a:r>
            <a:r>
              <a:rPr lang="pt-BR" sz="2800" dirty="0" smtClean="0">
                <a:solidFill>
                  <a:schemeClr val="tx1"/>
                </a:solidFill>
              </a:rPr>
              <a:t>fosse a ele mesmo.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2800" b="1" u="sng" dirty="0" smtClean="0">
                <a:solidFill>
                  <a:schemeClr val="tx1"/>
                </a:solidFill>
              </a:rPr>
              <a:t>AP – Você tem participado de alguma ação social?</a:t>
            </a:r>
            <a:endParaRPr lang="pt-BR" sz="28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42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CONSIDERAÇÕES</a:t>
            </a:r>
          </a:p>
          <a:p>
            <a:r>
              <a:rPr lang="pt-BR" sz="5400" b="1" dirty="0" smtClean="0">
                <a:solidFill>
                  <a:schemeClr val="bg1"/>
                </a:solidFill>
              </a:rPr>
              <a:t>FINAIS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CONSIDERAÇÕES FINAIS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8928992" cy="5904656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t-BR" b="1" dirty="0" smtClean="0">
                <a:solidFill>
                  <a:schemeClr val="tx1"/>
                </a:solidFill>
              </a:rPr>
              <a:t>Nesta lição nos aprendemos que: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Deus está atento às necessidades dos menos favorecidos, mas espera que a igreja tome ações para ajudá-los. Todavia, o próprio Jesus disse que sempre teremos pobres na terra.</a:t>
            </a: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Os domésticos da fé devem ser priorizados, mas não se pode esquecer dos devidos cuidados com os “aproveitadores da fé”.</a:t>
            </a:r>
            <a:endParaRPr lang="pt-BR" sz="2800" dirty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Q</a:t>
            </a:r>
            <a:r>
              <a:rPr lang="x-none" sz="2800" smtClean="0">
                <a:solidFill>
                  <a:schemeClr val="tx1"/>
                </a:solidFill>
              </a:rPr>
              <a:t>ue </a:t>
            </a:r>
            <a:r>
              <a:rPr lang="x-none" sz="2800">
                <a:solidFill>
                  <a:schemeClr val="tx1"/>
                </a:solidFill>
              </a:rPr>
              <a:t>a nossa pregação não seja apenas de palavras, mas de atitudes que espelhem o amor de Deus </a:t>
            </a:r>
            <a:r>
              <a:rPr lang="pt-BR" sz="2800" dirty="0" smtClean="0">
                <a:solidFill>
                  <a:schemeClr val="tx1"/>
                </a:solidFill>
              </a:rPr>
              <a:t>por meio d</a:t>
            </a:r>
            <a:r>
              <a:rPr lang="x-none" sz="2800" smtClean="0">
                <a:solidFill>
                  <a:schemeClr val="tx1"/>
                </a:solidFill>
              </a:rPr>
              <a:t>e </a:t>
            </a:r>
            <a:r>
              <a:rPr lang="x-none" sz="2800">
                <a:solidFill>
                  <a:schemeClr val="tx1"/>
                </a:solidFill>
              </a:rPr>
              <a:t>nossas mãos. 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02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BERGSTÉN, Eurico. </a:t>
            </a:r>
            <a:r>
              <a:rPr lang="x-none" sz="2400" b="1">
                <a:solidFill>
                  <a:schemeClr val="tx1"/>
                </a:solidFill>
              </a:rPr>
              <a:t>Teologia Sistemática</a:t>
            </a:r>
            <a:r>
              <a:rPr lang="x-none" sz="2400">
                <a:solidFill>
                  <a:schemeClr val="tx1"/>
                </a:solidFill>
              </a:rPr>
              <a:t>. Rio de Janeiro: CPAD, 1999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COELHO, Alexandre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b="1" dirty="0">
                <a:solidFill>
                  <a:schemeClr val="tx1"/>
                </a:solidFill>
              </a:rPr>
              <a:t>A igreja de Jesus </a:t>
            </a:r>
            <a:r>
              <a:rPr lang="pt-BR" sz="2400" b="1" dirty="0" smtClean="0">
                <a:solidFill>
                  <a:schemeClr val="tx1"/>
                </a:solidFill>
              </a:rPr>
              <a:t>Cristo</a:t>
            </a:r>
            <a:r>
              <a:rPr lang="pt-BR" sz="2400" dirty="0" smtClean="0">
                <a:solidFill>
                  <a:schemeClr val="tx1"/>
                </a:solidFill>
              </a:rPr>
              <a:t>. Rio de Janeiro: CPAD, 2016.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COLSON</a:t>
            </a:r>
            <a:r>
              <a:rPr lang="pt-BR" sz="2400" dirty="0">
                <a:solidFill>
                  <a:schemeClr val="tx1"/>
                </a:solidFill>
              </a:rPr>
              <a:t>, Charles &amp; PEARCEY, Nancy. </a:t>
            </a:r>
            <a:r>
              <a:rPr lang="pt-BR" sz="2400" b="1" dirty="0">
                <a:solidFill>
                  <a:schemeClr val="tx1"/>
                </a:solidFill>
              </a:rPr>
              <a:t>E Agora Como Viveremos?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</a:t>
            </a:r>
            <a:r>
              <a:rPr lang="pt-BR" sz="2400" dirty="0" smtClean="0">
                <a:solidFill>
                  <a:schemeClr val="tx1"/>
                </a:solidFill>
              </a:rPr>
              <a:t>2000.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DEVER, M. </a:t>
            </a:r>
            <a:r>
              <a:rPr lang="pt-BR" sz="2400" b="1" dirty="0">
                <a:solidFill>
                  <a:schemeClr val="tx1"/>
                </a:solidFill>
              </a:rPr>
              <a:t>A Mensagem do Antigo Testamento</a:t>
            </a:r>
            <a:r>
              <a:rPr lang="pt-BR" sz="2400" dirty="0">
                <a:solidFill>
                  <a:schemeClr val="tx1"/>
                </a:solidFill>
              </a:rPr>
              <a:t>. </a:t>
            </a:r>
            <a:r>
              <a:rPr lang="pt-BR" sz="2400" dirty="0" smtClean="0">
                <a:solidFill>
                  <a:schemeClr val="tx1"/>
                </a:solidFill>
              </a:rPr>
              <a:t>Rio </a:t>
            </a:r>
            <a:r>
              <a:rPr lang="pt-BR" sz="2400" dirty="0">
                <a:solidFill>
                  <a:schemeClr val="tx1"/>
                </a:solidFill>
              </a:rPr>
              <a:t>de Janeiro: CPAD, 2008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BÍBLICO WYCLIFFE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Rio de Janeiro: CPAD, </a:t>
            </a:r>
            <a:r>
              <a:rPr lang="x-none" sz="2400" smtClean="0">
                <a:solidFill>
                  <a:schemeClr val="tx1"/>
                </a:solidFill>
              </a:rPr>
              <a:t>2006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b="1" smtClean="0">
                <a:solidFill>
                  <a:schemeClr val="tx1"/>
                </a:solidFill>
              </a:rPr>
              <a:t>DICIONÁRIO VINE</a:t>
            </a:r>
            <a:r>
              <a:rPr lang="x-none" sz="2400" smtClean="0">
                <a:solidFill>
                  <a:schemeClr val="tx1"/>
                </a:solidFill>
              </a:rPr>
              <a:t>. </a:t>
            </a:r>
            <a:r>
              <a:rPr lang="x-none" sz="2400">
                <a:solidFill>
                  <a:schemeClr val="tx1"/>
                </a:solidFill>
              </a:rPr>
              <a:t>1.ed. Rio de Janeiro: CPAD, 2002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GARLOW</a:t>
            </a:r>
            <a:r>
              <a:rPr lang="x-none" sz="2400">
                <a:solidFill>
                  <a:schemeClr val="tx1"/>
                </a:solidFill>
              </a:rPr>
              <a:t>, James L. </a:t>
            </a:r>
            <a:r>
              <a:rPr lang="x-none" sz="2400" b="1">
                <a:solidFill>
                  <a:schemeClr val="tx1"/>
                </a:solidFill>
              </a:rPr>
              <a:t>Deus e o seu Povo</a:t>
            </a:r>
            <a:r>
              <a:rPr lang="x-none" sz="2400">
                <a:solidFill>
                  <a:schemeClr val="tx1"/>
                </a:solidFill>
              </a:rPr>
              <a:t>: A História da Igreja como Reino de </a:t>
            </a:r>
            <a:r>
              <a:rPr lang="x-none" sz="2400" smtClean="0">
                <a:solidFill>
                  <a:schemeClr val="tx1"/>
                </a:solidFill>
              </a:rPr>
              <a:t>Deus.Rio </a:t>
            </a:r>
            <a:r>
              <a:rPr lang="x-none" sz="2400">
                <a:solidFill>
                  <a:schemeClr val="tx1"/>
                </a:solidFill>
              </a:rPr>
              <a:t>de Janeiro: CPAD, </a:t>
            </a:r>
            <a:r>
              <a:rPr lang="x-none" sz="2400" smtClean="0">
                <a:solidFill>
                  <a:schemeClr val="tx1"/>
                </a:solidFill>
              </a:rPr>
              <a:t>2007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6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20687"/>
          </a:xfrm>
        </p:spPr>
        <p:txBody>
          <a:bodyPr>
            <a:noAutofit/>
          </a:bodyPr>
          <a:lstStyle/>
          <a:p>
            <a:r>
              <a:rPr lang="pt-BR" sz="3600" dirty="0" smtClean="0"/>
              <a:t>REFERÊNCIAS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65304"/>
          </a:xfrm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 smtClean="0">
                <a:solidFill>
                  <a:schemeClr val="tx1"/>
                </a:solidFill>
              </a:rPr>
              <a:t>LIÇÕES BÍBLICAS JOVENS</a:t>
            </a:r>
            <a:r>
              <a:rPr lang="pt-BR" sz="2400" dirty="0" smtClean="0">
                <a:solidFill>
                  <a:schemeClr val="tx1"/>
                </a:solidFill>
              </a:rPr>
              <a:t>. A igreja de Jesus Cristo: sua origem, destino, ordenança e destino eterno.  1º </a:t>
            </a:r>
            <a:r>
              <a:rPr lang="pt-BR" sz="2400" dirty="0" err="1" smtClean="0">
                <a:solidFill>
                  <a:schemeClr val="tx1"/>
                </a:solidFill>
              </a:rPr>
              <a:t>Trim</a:t>
            </a:r>
            <a:r>
              <a:rPr lang="pt-BR" sz="2400" dirty="0" smtClean="0">
                <a:solidFill>
                  <a:schemeClr val="tx1"/>
                </a:solidFill>
              </a:rPr>
              <a:t>, Edição Professor, Rio de Janeiro, 2017.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>
                <a:solidFill>
                  <a:schemeClr val="tx1"/>
                </a:solidFill>
              </a:rPr>
              <a:t>NEVES, Natalino das. </a:t>
            </a:r>
            <a:r>
              <a:rPr lang="pt-BR" sz="2400" b="1" dirty="0" smtClean="0">
                <a:solidFill>
                  <a:schemeClr val="tx1"/>
                </a:solidFill>
              </a:rPr>
              <a:t>Justiça e Graça</a:t>
            </a:r>
            <a:r>
              <a:rPr lang="pt-BR" sz="2400" dirty="0" smtClean="0">
                <a:solidFill>
                  <a:schemeClr val="tx1"/>
                </a:solidFill>
              </a:rPr>
              <a:t>: um estudo da doutrina da salvação na Epístola aos Romanos. Rio de Janeiro: CPAD, 2015.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>
                <a:solidFill>
                  <a:schemeClr val="tx1"/>
                </a:solidFill>
              </a:rPr>
              <a:t>PALMER, Michael D. (Ed.). </a:t>
            </a:r>
            <a:r>
              <a:rPr lang="pt-BR" sz="2400" b="1" dirty="0">
                <a:solidFill>
                  <a:schemeClr val="tx1"/>
                </a:solidFill>
              </a:rPr>
              <a:t>Panorama do Pensamento Cristão</a:t>
            </a:r>
            <a:r>
              <a:rPr lang="pt-BR" sz="2400" dirty="0">
                <a:solidFill>
                  <a:schemeClr val="tx1"/>
                </a:solidFill>
              </a:rPr>
              <a:t>. Rio de Janeiro: CPAD, 2001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RICHARDS, Lawrence. </a:t>
            </a:r>
            <a:r>
              <a:rPr lang="x-none" sz="2400" b="1">
                <a:solidFill>
                  <a:schemeClr val="tx1"/>
                </a:solidFill>
              </a:rPr>
              <a:t>Comentário Histórico-Cultural do Novo Testamento</a:t>
            </a:r>
            <a:r>
              <a:rPr lang="x-none" sz="2400">
                <a:solidFill>
                  <a:schemeClr val="tx1"/>
                </a:solidFill>
              </a:rPr>
              <a:t>.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x-none" sz="2400">
                <a:solidFill>
                  <a:schemeClr val="tx1"/>
                </a:solidFill>
              </a:rPr>
              <a:t>Rio de Janeiro: CPAD, 2007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>
                <a:solidFill>
                  <a:schemeClr val="tx1"/>
                </a:solidFill>
              </a:rPr>
              <a:t>STOTT, John R. W. </a:t>
            </a:r>
            <a:r>
              <a:rPr lang="x-none" sz="2400" b="1">
                <a:solidFill>
                  <a:schemeClr val="tx1"/>
                </a:solidFill>
              </a:rPr>
              <a:t>Cristianismo </a:t>
            </a:r>
            <a:r>
              <a:rPr lang="x-none" sz="2400" b="1" smtClean="0">
                <a:solidFill>
                  <a:schemeClr val="tx1"/>
                </a:solidFill>
              </a:rPr>
              <a:t>Equilibrado</a:t>
            </a:r>
            <a:r>
              <a:rPr lang="x-none" sz="2400" smtClean="0">
                <a:solidFill>
                  <a:schemeClr val="tx1"/>
                </a:solidFill>
              </a:rPr>
              <a:t>.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x-none" sz="2400" smtClean="0">
                <a:solidFill>
                  <a:schemeClr val="tx1"/>
                </a:solidFill>
              </a:rPr>
              <a:t>Rio </a:t>
            </a:r>
            <a:r>
              <a:rPr lang="x-none" sz="2400">
                <a:solidFill>
                  <a:schemeClr val="tx1"/>
                </a:solidFill>
              </a:rPr>
              <a:t>de Janeiro: CPAD, 1995.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400" smtClean="0">
                <a:solidFill>
                  <a:schemeClr val="tx1"/>
                </a:solidFill>
              </a:rPr>
              <a:t>TENNEY</a:t>
            </a:r>
            <a:r>
              <a:rPr lang="x-none" sz="2400">
                <a:solidFill>
                  <a:schemeClr val="tx1"/>
                </a:solidFill>
              </a:rPr>
              <a:t>, Merrill C. </a:t>
            </a:r>
            <a:r>
              <a:rPr lang="x-none" sz="2400" b="1">
                <a:solidFill>
                  <a:schemeClr val="tx1"/>
                </a:solidFill>
              </a:rPr>
              <a:t>Tempos do Novo Testamento</a:t>
            </a:r>
            <a:r>
              <a:rPr lang="x-none" sz="2400">
                <a:solidFill>
                  <a:schemeClr val="tx1"/>
                </a:solidFill>
              </a:rPr>
              <a:t>. </a:t>
            </a:r>
            <a:r>
              <a:rPr lang="x-none" sz="2400" smtClean="0">
                <a:solidFill>
                  <a:schemeClr val="tx1"/>
                </a:solidFill>
              </a:rPr>
              <a:t>R</a:t>
            </a:r>
            <a:r>
              <a:rPr lang="pt-BR" sz="2400" dirty="0" smtClean="0">
                <a:solidFill>
                  <a:schemeClr val="tx1"/>
                </a:solidFill>
              </a:rPr>
              <a:t>J</a:t>
            </a:r>
            <a:r>
              <a:rPr lang="x-none" sz="2400" smtClean="0">
                <a:solidFill>
                  <a:schemeClr val="tx1"/>
                </a:solidFill>
              </a:rPr>
              <a:t>: </a:t>
            </a:r>
            <a:r>
              <a:rPr lang="x-none" sz="2400">
                <a:solidFill>
                  <a:schemeClr val="tx1"/>
                </a:solidFill>
              </a:rPr>
              <a:t>CPAD, </a:t>
            </a:r>
            <a:r>
              <a:rPr lang="x-none" sz="2400" smtClean="0">
                <a:solidFill>
                  <a:schemeClr val="tx1"/>
                </a:solidFill>
              </a:rPr>
              <a:t>2010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76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496" y="980728"/>
            <a:ext cx="7056784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Pr. Natalino das Neves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www.natalinodasneves.blogspot.com.br</a:t>
            </a:r>
          </a:p>
          <a:p>
            <a:pPr>
              <a:lnSpc>
                <a:spcPct val="150000"/>
              </a:lnSpc>
            </a:pPr>
            <a:r>
              <a:rPr lang="pt-BR" sz="2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  <a:r>
              <a:rPr lang="pt-BR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www.facebook.com/natalino.neves</a:t>
            </a:r>
            <a: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Contatos: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natalino6612@gmail.com</a:t>
            </a:r>
            <a:b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(41) 8409 8094 (TIM)</a:t>
            </a:r>
          </a:p>
        </p:txBody>
      </p:sp>
    </p:spTree>
    <p:extLst>
      <p:ext uri="{BB962C8B-B14F-4D97-AF65-F5344CB8AC3E}">
        <p14:creationId xmlns:p14="http://schemas.microsoft.com/office/powerpoint/2010/main" val="38596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0855" y="116632"/>
            <a:ext cx="64153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DO DIA</a:t>
            </a:r>
          </a:p>
          <a:p>
            <a:pPr algn="ctr">
              <a:lnSpc>
                <a:spcPct val="150000"/>
              </a:lnSpc>
            </a:pPr>
            <a:endParaRPr lang="pt-BR" sz="32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"</a:t>
            </a:r>
            <a:r>
              <a:rPr lang="x-none" sz="3200" b="1">
                <a:solidFill>
                  <a:schemeClr val="bg1"/>
                </a:solidFill>
              </a:rPr>
              <a:t>E repartia-se a cada um, segundo a necessidade que cada um tinha." 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>
                <a:solidFill>
                  <a:schemeClr val="bg1"/>
                </a:solidFill>
              </a:rPr>
              <a:t>(At 4.35)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0855" y="379685"/>
            <a:ext cx="555126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SÍNTESE</a:t>
            </a: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x-none" sz="3200" b="1" smtClean="0">
                <a:solidFill>
                  <a:schemeClr val="bg1"/>
                </a:solidFill>
              </a:rPr>
              <a:t>Por </a:t>
            </a:r>
            <a:r>
              <a:rPr lang="x-none" sz="3200" b="1">
                <a:solidFill>
                  <a:schemeClr val="bg1"/>
                </a:solidFill>
              </a:rPr>
              <a:t>meio de ações sociais, a igreja local pode estender o Reino de Deus socorrendo pessoas e demonstrando o amor de Deus na prática.</a:t>
            </a: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1b3ptma6n11io1m3u17bo5djvg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8341" cy="68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22960" y="2708920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 BÍBLICO</a:t>
            </a:r>
          </a:p>
          <a:p>
            <a:endParaRPr lang="pt-BR" sz="3200" dirty="0"/>
          </a:p>
          <a:p>
            <a:endParaRPr lang="pt-BR" sz="3200" b="1" dirty="0">
              <a:solidFill>
                <a:schemeClr val="bg1"/>
              </a:solidFill>
            </a:endParaRPr>
          </a:p>
          <a:p>
            <a:r>
              <a:rPr lang="x-none" sz="3200" b="1" smtClean="0">
                <a:solidFill>
                  <a:schemeClr val="bg1"/>
                </a:solidFill>
              </a:rPr>
              <a:t>Atos 2.42-46</a:t>
            </a:r>
            <a:r>
              <a:rPr lang="pt-BR" sz="3200" b="1" dirty="0" smtClean="0">
                <a:solidFill>
                  <a:schemeClr val="bg1"/>
                </a:solidFill>
              </a:rPr>
              <a:t>; 4.32-35.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x-none" sz="2800" b="1" u="sng">
                <a:solidFill>
                  <a:schemeClr val="tx1"/>
                </a:solidFill>
              </a:rPr>
              <a:t>Atos </a:t>
            </a:r>
            <a:r>
              <a:rPr lang="pt-BR" sz="2800" b="1" u="sng" dirty="0" smtClean="0">
                <a:solidFill>
                  <a:schemeClr val="tx1"/>
                </a:solidFill>
              </a:rPr>
              <a:t>2</a:t>
            </a:r>
            <a:r>
              <a:rPr lang="x-none" sz="2800" b="1" u="sng" smtClean="0">
                <a:solidFill>
                  <a:schemeClr val="tx1"/>
                </a:solidFill>
              </a:rPr>
              <a:t>.</a:t>
            </a:r>
            <a:r>
              <a:rPr lang="pt-BR" sz="2800" b="1" u="sng" dirty="0" smtClean="0">
                <a:solidFill>
                  <a:schemeClr val="tx1"/>
                </a:solidFill>
              </a:rPr>
              <a:t>4</a:t>
            </a:r>
            <a:r>
              <a:rPr lang="x-none" sz="2800" b="1" u="sng" smtClean="0">
                <a:solidFill>
                  <a:schemeClr val="tx1"/>
                </a:solidFill>
              </a:rPr>
              <a:t>2-</a:t>
            </a:r>
            <a:r>
              <a:rPr lang="pt-BR" sz="2800" b="1" u="sng" dirty="0" smtClean="0">
                <a:solidFill>
                  <a:schemeClr val="tx1"/>
                </a:solidFill>
              </a:rPr>
              <a:t>46</a:t>
            </a:r>
            <a:endParaRPr lang="pt-BR" sz="2800" b="1" u="sng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 smtClean="0">
                <a:solidFill>
                  <a:schemeClr val="tx1"/>
                </a:solidFill>
              </a:rPr>
              <a:t>42 </a:t>
            </a:r>
            <a:r>
              <a:rPr lang="x-none" sz="2800">
                <a:solidFill>
                  <a:schemeClr val="tx1"/>
                </a:solidFill>
              </a:rPr>
              <a:t>E perseveravam na doutrina dos apóstolos, e na comunhão, e no partir do pão, e nas orações. 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43 Em cada alma havia temor, e muitas maravilhas e sinais se faziam pelos apóstolos. 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44 Todos os que criam estavam juntos e tinham tudo em comum. 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45 Vendiam suas propriedades e fazendas e repartiam com todos, segundo cada um tinha necessidade. 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46 E, perseverando unânimes todos os dias no templo e partindo o pão em casa, comiam juntos com alegria e singeleza de coração</a:t>
            </a:r>
            <a:r>
              <a:rPr lang="x-none" sz="2800" smtClean="0">
                <a:solidFill>
                  <a:schemeClr val="tx1"/>
                </a:solidFill>
              </a:rPr>
              <a:t>,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69674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x-none" sz="2800" b="1" u="sng" smtClean="0">
                <a:solidFill>
                  <a:schemeClr val="tx1"/>
                </a:solidFill>
              </a:rPr>
              <a:t>Atos </a:t>
            </a:r>
            <a:r>
              <a:rPr lang="x-none" sz="2800" b="1" u="sng">
                <a:solidFill>
                  <a:schemeClr val="tx1"/>
                </a:solidFill>
              </a:rPr>
              <a:t>4.32-35</a:t>
            </a:r>
            <a:endParaRPr lang="pt-BR" sz="2800" b="1" u="sng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32 E era um o coração e a alma da multidão dos que criam, e ninguém dizia que coisa alguma do que possuía era sua própria, mas todas as coisas lhes eram comuns. 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33 E os apóstolos davam, com grande poder, testemunho da ressurreição do Senhor Jesus, e em todos eles havia abundante graça. 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34 Não havia, pois, entre eles necessitado algum; porque todos os que possuíam herdades ou casas, vendendo-as, traziam o preço do que fora vendido e o depositavam aos pés dos apóstolos.</a:t>
            </a:r>
            <a:endParaRPr lang="pt-BR" sz="28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x-none" sz="2800">
                <a:solidFill>
                  <a:schemeClr val="tx1"/>
                </a:solidFill>
              </a:rPr>
              <a:t>35 E repartia-se a cada um, segundo a necessidade que cada um tinha.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3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talino\Documents\_NATALINO\3_IGREJA\EBD\LIÇÕES\2016\4 TRIMESTRE\LBJ\Slides\F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18324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30689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INTRODUÇÃO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928992" cy="6120680"/>
          </a:xfrm>
        </p:spPr>
        <p:txBody>
          <a:bodyPr anchor="ctr">
            <a:norm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 smtClean="0">
                <a:solidFill>
                  <a:schemeClr val="tx1"/>
                </a:solidFill>
              </a:rPr>
              <a:t>Por </a:t>
            </a:r>
            <a:r>
              <a:rPr lang="x-none" sz="2800">
                <a:solidFill>
                  <a:schemeClr val="tx1"/>
                </a:solidFill>
              </a:rPr>
              <a:t>missão social da Igreja entendemos a ingerência do Corpo de Cristo nas causas relacionadas ao serviço social, ajudando os necessitados. </a:t>
            </a:r>
            <a:endParaRPr lang="pt-BR" sz="2800" dirty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x-none" sz="2800">
                <a:solidFill>
                  <a:schemeClr val="tx1"/>
                </a:solidFill>
              </a:rPr>
              <a:t>A igreja, entre tantos desafios, tem o dever de pregar o Evangelho aos perdidos, e socorrer aqueles que precisam de ajuda, dentro, é claro, de suas possibilidades. </a:t>
            </a:r>
            <a:endParaRPr lang="pt-BR" sz="2800" dirty="0" smtClean="0">
              <a:solidFill>
                <a:schemeClr val="tx1"/>
              </a:solidFill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</a:rPr>
              <a:t>Todavia, o cristão não pode ser “romântico” e achar que vai resolver o problemas de todas pessoas. Os mínimos cuidados devem ser observados.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</TotalTime>
  <Words>1652</Words>
  <Application>Microsoft Office PowerPoint</Application>
  <PresentationFormat>Apresentação na tela (4:3)</PresentationFormat>
  <Paragraphs>122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  <vt:lpstr>1. Orientações em relação  aos mais necessitados. </vt:lpstr>
      <vt:lpstr>2. A provisão de Deus</vt:lpstr>
      <vt:lpstr>3. "Os pobres sempre tereis convosco". </vt:lpstr>
      <vt:lpstr>Apresentação do PowerPoint</vt:lpstr>
      <vt:lpstr>Apresentação do PowerPoint</vt:lpstr>
      <vt:lpstr>Apresentação do PowerPoint</vt:lpstr>
      <vt:lpstr>1. A igreja em Jerusalém</vt:lpstr>
      <vt:lpstr>2. Socorrendo os domésticos da fé</vt:lpstr>
      <vt:lpstr>Apresentação do PowerPoint</vt:lpstr>
      <vt:lpstr>Apresentação do PowerPoint</vt:lpstr>
      <vt:lpstr>Apresentação do PowerPoint</vt:lpstr>
      <vt:lpstr>1. O chamado  à prática da misericórdia</vt:lpstr>
      <vt:lpstr>2. Agindo de acordo  com a nossa fé</vt:lpstr>
      <vt:lpstr>3. Necessidades de nossos dias</vt:lpstr>
      <vt:lpstr>Apresentação do PowerPoint</vt:lpstr>
      <vt:lpstr>CONSIDERAÇÕES FINAIS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NATALINO DAS NEVES</dc:creator>
  <cp:lastModifiedBy>Natalino</cp:lastModifiedBy>
  <cp:revision>447</cp:revision>
  <dcterms:created xsi:type="dcterms:W3CDTF">2015-11-17T23:44:57Z</dcterms:created>
  <dcterms:modified xsi:type="dcterms:W3CDTF">2017-01-31T02:00:58Z</dcterms:modified>
</cp:coreProperties>
</file>