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23" r:id="rId2"/>
    <p:sldId id="925" r:id="rId3"/>
    <p:sldId id="926" r:id="rId4"/>
    <p:sldId id="927" r:id="rId5"/>
    <p:sldId id="928" r:id="rId6"/>
    <p:sldId id="995" r:id="rId7"/>
    <p:sldId id="929" r:id="rId8"/>
    <p:sldId id="924" r:id="rId9"/>
    <p:sldId id="946" r:id="rId10"/>
    <p:sldId id="930" r:id="rId11"/>
    <p:sldId id="951" r:id="rId12"/>
    <p:sldId id="1054" r:id="rId13"/>
    <p:sldId id="1055" r:id="rId14"/>
    <p:sldId id="952" r:id="rId15"/>
    <p:sldId id="1062" r:id="rId16"/>
    <p:sldId id="1056" r:id="rId17"/>
    <p:sldId id="1057" r:id="rId18"/>
    <p:sldId id="1058" r:id="rId19"/>
    <p:sldId id="1064" r:id="rId20"/>
    <p:sldId id="1063" r:id="rId21"/>
    <p:sldId id="1059" r:id="rId22"/>
    <p:sldId id="1060" r:id="rId23"/>
    <p:sldId id="1061" r:id="rId24"/>
    <p:sldId id="1065" r:id="rId25"/>
    <p:sldId id="942" r:id="rId26"/>
    <p:sldId id="943" r:id="rId27"/>
    <p:sldId id="1067" r:id="rId28"/>
    <p:sldId id="1068" r:id="rId29"/>
    <p:sldId id="100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5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2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3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6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0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12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27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9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10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68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60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4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7\Logística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3499" y="3318083"/>
            <a:ext cx="8248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x-none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MANSIDÃO, O OPOSTO DA </a:t>
            </a:r>
            <a:r>
              <a:rPr lang="x-none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ARROGÂNCIA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1. Mansidão não é covardia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fontScale="92500" lnSpcReduction="20000"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Ser </a:t>
            </a:r>
            <a:r>
              <a:rPr lang="x-none" sz="3000">
                <a:solidFill>
                  <a:schemeClr val="tx1"/>
                </a:solidFill>
              </a:rPr>
              <a:t>manso é ser humilde, amável e cortez. 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A </a:t>
            </a:r>
            <a:r>
              <a:rPr lang="x-none" sz="3000">
                <a:solidFill>
                  <a:schemeClr val="tx1"/>
                </a:solidFill>
              </a:rPr>
              <a:t>mansidão, como fruto do Espírito, é uma atitude interior que nos leva a agir com graça e amor, mesmo diante de situações difíceis.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Paulo</a:t>
            </a:r>
            <a:r>
              <a:rPr lang="x-none" sz="3000">
                <a:solidFill>
                  <a:schemeClr val="tx1"/>
                </a:solidFill>
              </a:rPr>
              <a:t>, ao escrever </a:t>
            </a:r>
            <a:r>
              <a:rPr lang="pt-BR" sz="3000" dirty="0" smtClean="0">
                <a:solidFill>
                  <a:schemeClr val="tx1"/>
                </a:solidFill>
              </a:rPr>
              <a:t>2 </a:t>
            </a:r>
            <a:r>
              <a:rPr lang="pt-BR" sz="3000" dirty="0" err="1" smtClean="0">
                <a:solidFill>
                  <a:schemeClr val="tx1"/>
                </a:solidFill>
              </a:rPr>
              <a:t>Co</a:t>
            </a:r>
            <a:r>
              <a:rPr lang="x-none" sz="3000" smtClean="0">
                <a:solidFill>
                  <a:schemeClr val="tx1"/>
                </a:solidFill>
              </a:rPr>
              <a:t>, </a:t>
            </a:r>
            <a:r>
              <a:rPr lang="x-none" sz="3000">
                <a:solidFill>
                  <a:schemeClr val="tx1"/>
                </a:solidFill>
              </a:rPr>
              <a:t>estava enfrentando uma situação muito </a:t>
            </a:r>
            <a:r>
              <a:rPr lang="x-none" sz="3000" smtClean="0">
                <a:solidFill>
                  <a:schemeClr val="tx1"/>
                </a:solidFill>
              </a:rPr>
              <a:t>difícil</a:t>
            </a:r>
            <a:r>
              <a:rPr lang="pt-BR" sz="3000" dirty="0">
                <a:solidFill>
                  <a:schemeClr val="tx1"/>
                </a:solidFill>
              </a:rPr>
              <a:t> </a:t>
            </a:r>
            <a:r>
              <a:rPr lang="x-none" sz="3000" smtClean="0">
                <a:solidFill>
                  <a:schemeClr val="tx1"/>
                </a:solidFill>
              </a:rPr>
              <a:t>(2 </a:t>
            </a:r>
            <a:r>
              <a:rPr lang="x-none" sz="3000">
                <a:solidFill>
                  <a:schemeClr val="tx1"/>
                </a:solidFill>
              </a:rPr>
              <a:t>Co 10-13). Contudo, o apóstolo agiu com mansidão e bondade para com os </a:t>
            </a:r>
            <a:r>
              <a:rPr lang="x-none" sz="3000" smtClean="0">
                <a:solidFill>
                  <a:schemeClr val="tx1"/>
                </a:solidFill>
              </a:rPr>
              <a:t>irmãos</a:t>
            </a:r>
            <a:r>
              <a:rPr lang="pt-BR" sz="3000" dirty="0">
                <a:solidFill>
                  <a:schemeClr val="tx1"/>
                </a:solidFill>
              </a:rPr>
              <a:t> </a:t>
            </a:r>
            <a:r>
              <a:rPr lang="x-none" sz="3000" smtClean="0">
                <a:solidFill>
                  <a:schemeClr val="tx1"/>
                </a:solidFill>
              </a:rPr>
              <a:t>(2 </a:t>
            </a:r>
            <a:r>
              <a:rPr lang="x-none" sz="3000">
                <a:solidFill>
                  <a:schemeClr val="tx1"/>
                </a:solidFill>
              </a:rPr>
              <a:t>Co 1.1-6).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O entanto, ele </a:t>
            </a:r>
            <a:r>
              <a:rPr lang="x-none" sz="3000" smtClean="0">
                <a:solidFill>
                  <a:schemeClr val="tx1"/>
                </a:solidFill>
              </a:rPr>
              <a:t>usava </a:t>
            </a:r>
            <a:r>
              <a:rPr lang="x-none" sz="3000">
                <a:solidFill>
                  <a:schemeClr val="tx1"/>
                </a:solidFill>
              </a:rPr>
              <a:t>de firmeza para com aqueles </a:t>
            </a:r>
            <a:r>
              <a:rPr lang="x-none" sz="3000" smtClean="0">
                <a:solidFill>
                  <a:schemeClr val="tx1"/>
                </a:solidFill>
              </a:rPr>
              <a:t>que </a:t>
            </a:r>
            <a:r>
              <a:rPr lang="x-none" sz="3000">
                <a:solidFill>
                  <a:schemeClr val="tx1"/>
                </a:solidFill>
              </a:rPr>
              <a:t>não </a:t>
            </a:r>
            <a:r>
              <a:rPr lang="x-none" sz="3000" smtClean="0">
                <a:solidFill>
                  <a:schemeClr val="tx1"/>
                </a:solidFill>
              </a:rPr>
              <a:t>anda</a:t>
            </a:r>
            <a:r>
              <a:rPr lang="pt-BR" sz="3000" dirty="0" err="1" smtClean="0">
                <a:solidFill>
                  <a:schemeClr val="tx1"/>
                </a:solidFill>
              </a:rPr>
              <a:t>vam</a:t>
            </a:r>
            <a:r>
              <a:rPr lang="pt-BR" sz="3000" dirty="0" smtClean="0">
                <a:solidFill>
                  <a:schemeClr val="tx1"/>
                </a:solidFill>
              </a:rPr>
              <a:t> </a:t>
            </a:r>
            <a:r>
              <a:rPr lang="x-none" sz="3000" smtClean="0">
                <a:solidFill>
                  <a:schemeClr val="tx1"/>
                </a:solidFill>
              </a:rPr>
              <a:t>na verdade</a:t>
            </a:r>
            <a:r>
              <a:rPr lang="pt-BR" sz="3000" dirty="0" smtClean="0">
                <a:solidFill>
                  <a:schemeClr val="tx1"/>
                </a:solidFill>
              </a:rPr>
              <a:t> e o </a:t>
            </a:r>
            <a:r>
              <a:rPr lang="x-none" sz="3000" smtClean="0">
                <a:solidFill>
                  <a:schemeClr val="tx1"/>
                </a:solidFill>
              </a:rPr>
              <a:t>desafiavam (</a:t>
            </a:r>
            <a:r>
              <a:rPr lang="x-none" sz="3000">
                <a:solidFill>
                  <a:schemeClr val="tx1"/>
                </a:solidFill>
              </a:rPr>
              <a:t>1 Co 4.21</a:t>
            </a:r>
            <a:r>
              <a:rPr lang="x-none" sz="3000" smtClean="0">
                <a:solidFill>
                  <a:schemeClr val="tx1"/>
                </a:solidFill>
              </a:rPr>
              <a:t>)</a:t>
            </a:r>
            <a:r>
              <a:rPr lang="pt-BR" sz="3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Não podemos confundir o “ser manso” com temperamento individual.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tem sido manso e humilde?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4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2. Ser manso é ser corajoso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mansidão não faz do crente um covarde ou </a:t>
            </a:r>
            <a:r>
              <a:rPr lang="x-none" sz="2800" smtClean="0">
                <a:solidFill>
                  <a:schemeClr val="tx1"/>
                </a:solidFill>
              </a:rPr>
              <a:t>tímido.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Moisés </a:t>
            </a:r>
            <a:r>
              <a:rPr lang="x-none" sz="2800">
                <a:solidFill>
                  <a:schemeClr val="tx1"/>
                </a:solidFill>
              </a:rPr>
              <a:t>era manso, mas, ao mesmo tempo, demonstrou força e coragem (Nm 11.15; 12.3).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Jeremias </a:t>
            </a:r>
            <a:r>
              <a:rPr lang="x-none" sz="2800">
                <a:solidFill>
                  <a:schemeClr val="tx1"/>
                </a:solidFill>
              </a:rPr>
              <a:t>era um forte proclamador das verdades divinas, mas disse que não passava de um manso cordeiro (Jr 11.19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Cristo o maior exemplo de quem é manso e corajoso ao mesmo tempo.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Seja manso e corajoso!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3. A mansidão, fruto do Espírito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fontScale="92500" lnSpcReduction="10000"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Como </a:t>
            </a:r>
            <a:r>
              <a:rPr lang="x-none" sz="3000">
                <a:solidFill>
                  <a:schemeClr val="tx1"/>
                </a:solidFill>
              </a:rPr>
              <a:t>fruto do Espírito, a mansidão faz parte das qualidades que devem estar presentes na vida dos súditos do Reino de Deus (Mt 5.11).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Jesus </a:t>
            </a:r>
            <a:r>
              <a:rPr lang="x-none" sz="3000">
                <a:solidFill>
                  <a:schemeClr val="tx1"/>
                </a:solidFill>
              </a:rPr>
              <a:t>ensinou a mansidão e ofereceu o seu fardo a todos aqueles que estavam </a:t>
            </a:r>
            <a:r>
              <a:rPr lang="pt-BR" sz="3000" dirty="0" smtClean="0">
                <a:solidFill>
                  <a:schemeClr val="tx1"/>
                </a:solidFill>
              </a:rPr>
              <a:t>sob carga do </a:t>
            </a:r>
            <a:r>
              <a:rPr lang="x-none" sz="3000" smtClean="0">
                <a:solidFill>
                  <a:schemeClr val="tx1"/>
                </a:solidFill>
              </a:rPr>
              <a:t>judaísmo</a:t>
            </a:r>
            <a:r>
              <a:rPr lang="pt-BR" sz="3000" dirty="0" smtClean="0">
                <a:solidFill>
                  <a:schemeClr val="tx1"/>
                </a:solidFill>
              </a:rPr>
              <a:t> e r</a:t>
            </a:r>
            <a:r>
              <a:rPr lang="x-none" sz="3000" smtClean="0">
                <a:solidFill>
                  <a:schemeClr val="tx1"/>
                </a:solidFill>
              </a:rPr>
              <a:t>omanos (Mt </a:t>
            </a:r>
            <a:r>
              <a:rPr lang="x-none" sz="3000">
                <a:solidFill>
                  <a:schemeClr val="tx1"/>
                </a:solidFill>
              </a:rPr>
              <a:t>11.29,30).</a:t>
            </a:r>
            <a:endParaRPr lang="pt-BR" sz="30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3000">
                <a:solidFill>
                  <a:schemeClr val="tx1"/>
                </a:solidFill>
              </a:rPr>
              <a:t>Jesus era simples, humilde e dócil (Mt 11.29). </a:t>
            </a:r>
            <a:r>
              <a:rPr lang="x-none" sz="3000" smtClean="0">
                <a:solidFill>
                  <a:schemeClr val="tx1"/>
                </a:solidFill>
              </a:rPr>
              <a:t>As </a:t>
            </a:r>
            <a:r>
              <a:rPr lang="x-none" sz="3000">
                <a:solidFill>
                  <a:schemeClr val="tx1"/>
                </a:solidFill>
              </a:rPr>
              <a:t>pessoas tinham prazer em estar ao seu lado.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É </a:t>
            </a:r>
            <a:r>
              <a:rPr lang="x-none" sz="3000">
                <a:solidFill>
                  <a:schemeClr val="tx1"/>
                </a:solidFill>
              </a:rPr>
              <a:t>muito difícil estar ao lado de pessoas altivas. </a:t>
            </a:r>
            <a:endParaRPr lang="pt-BR" sz="30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3000" smtClean="0">
                <a:solidFill>
                  <a:schemeClr val="tx1"/>
                </a:solidFill>
              </a:rPr>
              <a:t>Em </a:t>
            </a:r>
            <a:r>
              <a:rPr lang="x-none" sz="3000">
                <a:solidFill>
                  <a:schemeClr val="tx1"/>
                </a:solidFill>
              </a:rPr>
              <a:t>geral, os altivos gostam de pelejas, pois acreditam que estão sempre com a razão e que são os donos da verdade. Você conhece alguém assim? </a:t>
            </a:r>
            <a:endParaRPr lang="pt-BR" sz="3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As pessoas gostam de estar ao seu lado?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95571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 DO TÓPICO</a:t>
            </a:r>
          </a:p>
          <a:p>
            <a:pPr>
              <a:lnSpc>
                <a:spcPct val="150000"/>
              </a:lnSpc>
            </a:pPr>
            <a:endParaRPr lang="pt-BR" sz="3200" dirty="0"/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Ser </a:t>
            </a:r>
            <a:r>
              <a:rPr lang="x-none" sz="3200" b="1">
                <a:solidFill>
                  <a:schemeClr val="bg1"/>
                </a:solidFill>
              </a:rPr>
              <a:t>manso é ser corajoso e a mansidão é aposta a arrogância</a:t>
            </a:r>
            <a:r>
              <a:rPr lang="x-none" sz="3200" b="1" smtClean="0">
                <a:solidFill>
                  <a:schemeClr val="bg1"/>
                </a:solidFill>
              </a:rPr>
              <a:t>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3499" y="3318083"/>
            <a:ext cx="8248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x-none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EVITANDO AS PELEJAS E CONTENDAS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1. Pelejas e discórdias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</a:t>
            </a:r>
            <a:r>
              <a:rPr lang="x-none" sz="2800" smtClean="0">
                <a:solidFill>
                  <a:schemeClr val="tx1"/>
                </a:solidFill>
              </a:rPr>
              <a:t>ritheiai</a:t>
            </a:r>
            <a:r>
              <a:rPr lang="pt-BR" sz="2800" dirty="0" smtClean="0">
                <a:solidFill>
                  <a:schemeClr val="tx1"/>
                </a:solidFill>
              </a:rPr>
              <a:t> (grego) = </a:t>
            </a:r>
            <a:r>
              <a:rPr lang="x-none" sz="2800" b="1" smtClean="0">
                <a:solidFill>
                  <a:schemeClr val="tx1"/>
                </a:solidFill>
              </a:rPr>
              <a:t>desavença </a:t>
            </a:r>
            <a:r>
              <a:rPr lang="x-none" sz="2800" b="1">
                <a:solidFill>
                  <a:schemeClr val="tx1"/>
                </a:solidFill>
              </a:rPr>
              <a:t>e desarmonia</a:t>
            </a:r>
            <a:r>
              <a:rPr lang="x-none" sz="2800">
                <a:solidFill>
                  <a:schemeClr val="tx1"/>
                </a:solidFill>
              </a:rPr>
              <a:t>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Esta </a:t>
            </a:r>
            <a:r>
              <a:rPr lang="x-none" sz="2800">
                <a:solidFill>
                  <a:schemeClr val="tx1"/>
                </a:solidFill>
              </a:rPr>
              <a:t>palavra também é utilizada para descrever um </a:t>
            </a:r>
            <a:r>
              <a:rPr lang="x-none" sz="2800" b="1">
                <a:solidFill>
                  <a:schemeClr val="tx1"/>
                </a:solidFill>
              </a:rPr>
              <a:t>mercenário</a:t>
            </a:r>
            <a:r>
              <a:rPr lang="x-none" sz="2800">
                <a:solidFill>
                  <a:schemeClr val="tx1"/>
                </a:solidFill>
              </a:rPr>
              <a:t>, pessoa que </a:t>
            </a:r>
            <a:r>
              <a:rPr lang="x-none" sz="2800" b="1">
                <a:solidFill>
                  <a:schemeClr val="tx1"/>
                </a:solidFill>
              </a:rPr>
              <a:t>luta por posição e glória</a:t>
            </a:r>
            <a:r>
              <a:rPr lang="x-none" sz="2800">
                <a:solidFill>
                  <a:schemeClr val="tx1"/>
                </a:solidFill>
              </a:rPr>
              <a:t>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Paulo </a:t>
            </a:r>
            <a:r>
              <a:rPr lang="x-none" sz="2800">
                <a:solidFill>
                  <a:schemeClr val="tx1"/>
                </a:solidFill>
              </a:rPr>
              <a:t>exortou os crentes da Galácia mostrando que as inimizades, porfias, emulações, pelejas e dissensões são obra da carne (Gl 5.20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Até que ponto vale a pena fazer discórdia ou contender? Não podemos tolerar a injustiça, mas contender por contender não é produtivo.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já participou de dissensões sem sentido?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2. Ações do homem carnal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Muitas cristãos, em especial líderes, lutam </a:t>
            </a:r>
            <a:r>
              <a:rPr lang="x-none" sz="2800" smtClean="0">
                <a:solidFill>
                  <a:schemeClr val="tx1"/>
                </a:solidFill>
              </a:rPr>
              <a:t>por </a:t>
            </a:r>
            <a:r>
              <a:rPr lang="x-none" sz="2800">
                <a:solidFill>
                  <a:schemeClr val="tx1"/>
                </a:solidFill>
              </a:rPr>
              <a:t>cargos e </a:t>
            </a:r>
            <a:r>
              <a:rPr lang="x-none" sz="2800" smtClean="0">
                <a:solidFill>
                  <a:schemeClr val="tx1"/>
                </a:solidFill>
              </a:rPr>
              <a:t>posições</a:t>
            </a:r>
            <a:r>
              <a:rPr lang="pt-BR" sz="2800" dirty="0" smtClean="0">
                <a:solidFill>
                  <a:schemeClr val="tx1"/>
                </a:solidFill>
              </a:rPr>
              <a:t>, em vez de lutar pela causa de Cristo.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desejo incontrolável por cargos é um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dos sinais de que uma pessoa não está preparada para exercer o </a:t>
            </a:r>
            <a:r>
              <a:rPr lang="x-none" sz="2800" smtClean="0">
                <a:solidFill>
                  <a:schemeClr val="tx1"/>
                </a:solidFill>
              </a:rPr>
              <a:t>ministério.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crente </a:t>
            </a:r>
            <a:r>
              <a:rPr lang="x-none" sz="2800" smtClean="0">
                <a:solidFill>
                  <a:schemeClr val="tx1"/>
                </a:solidFill>
              </a:rPr>
              <a:t>sábio</a:t>
            </a:r>
            <a:r>
              <a:rPr lang="pt-BR" sz="2800" dirty="0" smtClean="0">
                <a:solidFill>
                  <a:schemeClr val="tx1"/>
                </a:solidFill>
              </a:rPr>
              <a:t> sabe esperar o momento certo. Não </a:t>
            </a:r>
            <a:r>
              <a:rPr lang="x-none" sz="2800" smtClean="0">
                <a:solidFill>
                  <a:schemeClr val="tx1"/>
                </a:solidFill>
              </a:rPr>
              <a:t>promove </a:t>
            </a:r>
            <a:r>
              <a:rPr lang="x-none" sz="2800">
                <a:solidFill>
                  <a:schemeClr val="tx1"/>
                </a:solidFill>
              </a:rPr>
              <a:t>pelejas e nem faz politicagem para alcançar </a:t>
            </a:r>
            <a:r>
              <a:rPr lang="pt-BR" sz="2800" dirty="0" smtClean="0">
                <a:solidFill>
                  <a:schemeClr val="tx1"/>
                </a:solidFill>
              </a:rPr>
              <a:t>poder.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conhece alguém que faz ou fez dissensões e politicagem pelo poder ou prejudicar pessoas?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 Você já fez isso?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3. Um espírito aguerrido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Ao </a:t>
            </a:r>
            <a:r>
              <a:rPr lang="x-none" sz="2800">
                <a:solidFill>
                  <a:schemeClr val="tx1"/>
                </a:solidFill>
              </a:rPr>
              <a:t>crente não convém qualquer tipo de peleja ou porfia (2 Tm 2.24).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Uma boa luta é para se manter </a:t>
            </a:r>
            <a:r>
              <a:rPr lang="x-none" sz="2800" smtClean="0">
                <a:solidFill>
                  <a:schemeClr val="tx1"/>
                </a:solidFill>
              </a:rPr>
              <a:t>incorruptíve</a:t>
            </a:r>
            <a:r>
              <a:rPr lang="pt-BR" sz="2800" dirty="0" smtClean="0">
                <a:solidFill>
                  <a:schemeClr val="tx1"/>
                </a:solidFill>
              </a:rPr>
              <a:t>l e justificado diante de Deus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(Fp 2.15).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Jesus mandou </a:t>
            </a:r>
            <a:r>
              <a:rPr lang="x-none" sz="2800" smtClean="0">
                <a:solidFill>
                  <a:schemeClr val="tx1"/>
                </a:solidFill>
              </a:rPr>
              <a:t>amar </a:t>
            </a:r>
            <a:r>
              <a:rPr lang="x-none" sz="2800">
                <a:solidFill>
                  <a:schemeClr val="tx1"/>
                </a:solidFill>
              </a:rPr>
              <a:t>aqueles que nos perseguem (Mt 5.39-44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</a:rPr>
              <a:t>Isso é fácil?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Consolador nos ajuda a seguir os passos de Jesus </a:t>
            </a:r>
            <a:r>
              <a:rPr lang="x-none" sz="2800" smtClean="0">
                <a:solidFill>
                  <a:schemeClr val="tx1"/>
                </a:solidFill>
              </a:rPr>
              <a:t>Cristo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x-none" sz="2800" smtClean="0">
                <a:solidFill>
                  <a:schemeClr val="tx1"/>
                </a:solidFill>
              </a:rPr>
              <a:t>(</a:t>
            </a:r>
            <a:r>
              <a:rPr lang="pt-BR" sz="2800" dirty="0" err="1" smtClean="0">
                <a:solidFill>
                  <a:schemeClr val="tx1"/>
                </a:solidFill>
              </a:rPr>
              <a:t>Ef</a:t>
            </a:r>
            <a:r>
              <a:rPr lang="pt-BR" sz="2800" dirty="0" smtClean="0">
                <a:solidFill>
                  <a:schemeClr val="tx1"/>
                </a:solidFill>
              </a:rPr>
              <a:t> 5.18; </a:t>
            </a:r>
            <a:r>
              <a:rPr lang="x-none" sz="2800" smtClean="0">
                <a:solidFill>
                  <a:schemeClr val="tx1"/>
                </a:solidFill>
              </a:rPr>
              <a:t>Fp </a:t>
            </a:r>
            <a:r>
              <a:rPr lang="x-none" sz="2800">
                <a:solidFill>
                  <a:schemeClr val="tx1"/>
                </a:solidFill>
              </a:rPr>
              <a:t>2.5-8).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Qual o motivo de sua “luta”?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Você tem sido perseverante?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95571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 DO TÓPICO </a:t>
            </a:r>
          </a:p>
          <a:p>
            <a:pPr>
              <a:lnSpc>
                <a:spcPct val="150000"/>
              </a:lnSpc>
            </a:pPr>
            <a:endParaRPr lang="pt-BR" sz="3200" dirty="0"/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O </a:t>
            </a:r>
            <a:r>
              <a:rPr lang="x-none" sz="3200" b="1">
                <a:solidFill>
                  <a:schemeClr val="bg1"/>
                </a:solidFill>
              </a:rPr>
              <a:t>crente deve evitar toda a forma de pelejas e contendas.</a:t>
            </a: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7\p1b4bk5fli10v5o171oev11uj1js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814"/>
            <a:ext cx="9182233" cy="68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3499" y="3318083"/>
            <a:ext cx="8248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x-none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BEM-AVENTURADOS OS MANSOS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1. O Sermão da Montanha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Em </a:t>
            </a:r>
            <a:r>
              <a:rPr lang="pt-BR" sz="2800" dirty="0" err="1" smtClean="0">
                <a:solidFill>
                  <a:schemeClr val="tx1"/>
                </a:solidFill>
              </a:rPr>
              <a:t>Mt</a:t>
            </a:r>
            <a:r>
              <a:rPr lang="pt-BR" sz="2800" dirty="0" smtClean="0">
                <a:solidFill>
                  <a:schemeClr val="tx1"/>
                </a:solidFill>
              </a:rPr>
              <a:t> 5-7, Jesus apresenta os </a:t>
            </a:r>
            <a:r>
              <a:rPr lang="pt-BR" sz="2800" dirty="0" err="1" smtClean="0">
                <a:solidFill>
                  <a:schemeClr val="tx1"/>
                </a:solidFill>
              </a:rPr>
              <a:t>prin</a:t>
            </a:r>
            <a:r>
              <a:rPr lang="x-none" sz="2800" smtClean="0">
                <a:solidFill>
                  <a:schemeClr val="tx1"/>
                </a:solidFill>
              </a:rPr>
              <a:t>cípios para </a:t>
            </a:r>
            <a:r>
              <a:rPr lang="pt-BR" sz="2800" dirty="0" smtClean="0">
                <a:solidFill>
                  <a:schemeClr val="tx1"/>
                </a:solidFill>
              </a:rPr>
              <a:t>quem </a:t>
            </a:r>
            <a:r>
              <a:rPr lang="x-none" sz="2800" smtClean="0">
                <a:solidFill>
                  <a:schemeClr val="tx1"/>
                </a:solidFill>
              </a:rPr>
              <a:t>quer </a:t>
            </a:r>
            <a:r>
              <a:rPr lang="x-none" sz="2800">
                <a:solidFill>
                  <a:schemeClr val="tx1"/>
                </a:solidFill>
              </a:rPr>
              <a:t>fazer parte do Reino dos Céus.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Um </a:t>
            </a:r>
            <a:r>
              <a:rPr lang="x-none" sz="2800">
                <a:solidFill>
                  <a:schemeClr val="tx1"/>
                </a:solidFill>
              </a:rPr>
              <a:t>dos princípios do Mestre é a mansidão (Mt 5.5).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Boa parte dos judeus aguardava o m</a:t>
            </a:r>
            <a:r>
              <a:rPr lang="x-none" sz="2800" smtClean="0">
                <a:solidFill>
                  <a:schemeClr val="tx1"/>
                </a:solidFill>
              </a:rPr>
              <a:t>essias </a:t>
            </a:r>
            <a:r>
              <a:rPr lang="x-none" sz="2800">
                <a:solidFill>
                  <a:schemeClr val="tx1"/>
                </a:solidFill>
              </a:rPr>
              <a:t>que viesse fazer uma revolução e os libertasse da opressão política.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Jesus se apresenta como “manso e humilde”</a:t>
            </a:r>
            <a:r>
              <a:rPr lang="x-none" sz="2800" smtClean="0">
                <a:solidFill>
                  <a:schemeClr val="tx1"/>
                </a:solidFill>
              </a:rPr>
              <a:t>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No </a:t>
            </a:r>
            <a:r>
              <a:rPr lang="x-none" sz="2800">
                <a:solidFill>
                  <a:schemeClr val="tx1"/>
                </a:solidFill>
              </a:rPr>
              <a:t>Sermão do Monte, há uma recompensa para os mansos: "[...] eles herdarão a terra" (Mt 5.5). 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já leu o Sermão da Montanha? Leia e reflita sobre sua vida espiritual!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2. </a:t>
            </a:r>
            <a:r>
              <a:rPr lang="x-none" sz="3200" b="1" smtClean="0"/>
              <a:t>Est</a:t>
            </a:r>
            <a:r>
              <a:rPr lang="pt-BR" sz="3200" b="1" dirty="0" smtClean="0"/>
              <a:t>e</a:t>
            </a:r>
            <a:r>
              <a:rPr lang="x-none" sz="3200" b="1" smtClean="0"/>
              <a:t>vão </a:t>
            </a:r>
            <a:r>
              <a:rPr lang="x-none" sz="3200" b="1"/>
              <a:t>um homem manso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Est</a:t>
            </a:r>
            <a:r>
              <a:rPr lang="pt-BR" sz="2800" dirty="0" smtClean="0">
                <a:solidFill>
                  <a:schemeClr val="tx1"/>
                </a:solidFill>
              </a:rPr>
              <a:t>e</a:t>
            </a:r>
            <a:r>
              <a:rPr lang="x-none" sz="2800" smtClean="0">
                <a:solidFill>
                  <a:schemeClr val="tx1"/>
                </a:solidFill>
              </a:rPr>
              <a:t>vão</a:t>
            </a:r>
            <a:r>
              <a:rPr lang="pt-BR" sz="2800" dirty="0" smtClean="0">
                <a:solidFill>
                  <a:schemeClr val="tx1"/>
                </a:solidFill>
              </a:rPr>
              <a:t> d</a:t>
            </a:r>
            <a:r>
              <a:rPr lang="x-none" sz="2800" smtClean="0">
                <a:solidFill>
                  <a:schemeClr val="tx1"/>
                </a:solidFill>
              </a:rPr>
              <a:t>iante </a:t>
            </a:r>
            <a:r>
              <a:rPr lang="x-none" sz="2800">
                <a:solidFill>
                  <a:schemeClr val="tx1"/>
                </a:solidFill>
              </a:rPr>
              <a:t>dos seus algozes, </a:t>
            </a:r>
            <a:r>
              <a:rPr lang="x-none" sz="2800" smtClean="0">
                <a:solidFill>
                  <a:schemeClr val="tx1"/>
                </a:solidFill>
              </a:rPr>
              <a:t>se </a:t>
            </a:r>
            <a:r>
              <a:rPr lang="x-none" sz="2800">
                <a:solidFill>
                  <a:schemeClr val="tx1"/>
                </a:solidFill>
              </a:rPr>
              <a:t>colocou de joelhos e clamou ao Senhor por eles dizendo: "[...] não lhes imputes este pecado [...]" (At 7.60).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Se Est</a:t>
            </a:r>
            <a:r>
              <a:rPr lang="pt-BR" sz="2800" dirty="0" smtClean="0">
                <a:solidFill>
                  <a:schemeClr val="tx1"/>
                </a:solidFill>
              </a:rPr>
              <a:t>e</a:t>
            </a:r>
            <a:r>
              <a:rPr lang="x-none" sz="2800" smtClean="0">
                <a:solidFill>
                  <a:schemeClr val="tx1"/>
                </a:solidFill>
              </a:rPr>
              <a:t>vão </a:t>
            </a:r>
            <a:r>
              <a:rPr lang="x-none" sz="2800">
                <a:solidFill>
                  <a:schemeClr val="tx1"/>
                </a:solidFill>
              </a:rPr>
              <a:t>fosse um homem carnal, com certeza desejaria vingança e agiria com ira diante daqueles que o apedrejavam.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Somente </a:t>
            </a:r>
            <a:r>
              <a:rPr lang="x-none" sz="2800">
                <a:solidFill>
                  <a:schemeClr val="tx1"/>
                </a:solidFill>
              </a:rPr>
              <a:t>cheios do Espírito podemos permanecer mansos e tranquilos diante daqueles que desejam e executam o mal contra nós. 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Será que o modelo de Estevão serve para você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Que tal experimentar?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x-none" sz="3200" b="1"/>
              <a:t>3. A mansidão de Cristo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832648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Senhor Jesus sofreu as piores </a:t>
            </a:r>
            <a:r>
              <a:rPr lang="x-none" sz="2800" smtClean="0">
                <a:solidFill>
                  <a:schemeClr val="tx1"/>
                </a:solidFill>
              </a:rPr>
              <a:t>dores</a:t>
            </a:r>
            <a:r>
              <a:rPr lang="pt-BR" sz="2800" dirty="0" smtClean="0">
                <a:solidFill>
                  <a:schemeClr val="tx1"/>
                </a:solidFill>
              </a:rPr>
              <a:t> (físicas e emocionais)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que um homem pode experimentar.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No entanto, não reclamou ao Pai e não desejou o mal aos seus algozes.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Jesus não se preocupou em se justificar ou defender. O que podemos aprender com isso? Quando e como podemos praticar isso?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Como você tem se comportado quando é afrontado(a)?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95571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 DO TÓPICO I</a:t>
            </a:r>
          </a:p>
          <a:p>
            <a:pPr>
              <a:lnSpc>
                <a:spcPct val="150000"/>
              </a:lnSpc>
            </a:pPr>
            <a:endParaRPr lang="pt-BR" sz="3200" dirty="0"/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Jesus </a:t>
            </a:r>
            <a:r>
              <a:rPr lang="x-none" sz="3200" b="1">
                <a:solidFill>
                  <a:schemeClr val="bg1"/>
                </a:solidFill>
              </a:rPr>
              <a:t>declarou no Sermão do Monte que os mansos são bem-aventurados.</a:t>
            </a: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9483" y="394757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4547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CONSIDERAÇÕES FINAIS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832648"/>
          </a:xfrm>
        </p:spPr>
        <p:txBody>
          <a:bodyPr anchor="ctr"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Nesta lição nós aprendemos que: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A pessoa mansa agrega pessoas de forma voluntária ao seu lado, enquanto as pessoas arrogantes as afastam.</a:t>
            </a:r>
            <a:endParaRPr lang="pt-BR" sz="28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O cristão deve evitar as dissensões e contendas por posição e glória, mas deve lutar pelo Reino de Deus.</a:t>
            </a:r>
            <a:endParaRPr lang="pt-BR" sz="28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Jesus disse no Sermão do Monte que os mansos são bem aventurados e deu </a:t>
            </a:r>
            <a:r>
              <a:rPr lang="pt-BR" sz="2800" smtClean="0">
                <a:solidFill>
                  <a:schemeClr val="tx1"/>
                </a:solidFill>
              </a:rPr>
              <a:t>exemplo disso. 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REFERÊNCIAS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6048672"/>
          </a:xfrm>
        </p:spPr>
        <p:txBody>
          <a:bodyPr anchor="ctr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COMENTÁRIO BÍBLICO BEACON</a:t>
            </a:r>
            <a:r>
              <a:rPr lang="pt-BR" sz="2400" b="1" dirty="0" smtClean="0">
                <a:solidFill>
                  <a:schemeClr val="tx1"/>
                </a:solidFill>
              </a:rPr>
              <a:t>. </a:t>
            </a:r>
            <a:r>
              <a:rPr lang="pt-BR" sz="2400" dirty="0">
                <a:solidFill>
                  <a:schemeClr val="tx1"/>
                </a:solidFill>
              </a:rPr>
              <a:t>G</a:t>
            </a:r>
            <a:r>
              <a:rPr lang="x-none" sz="2400" smtClean="0">
                <a:solidFill>
                  <a:schemeClr val="tx1"/>
                </a:solidFill>
              </a:rPr>
              <a:t>álatas </a:t>
            </a:r>
            <a:r>
              <a:rPr lang="x-none" sz="2400">
                <a:solidFill>
                  <a:schemeClr val="tx1"/>
                </a:solidFill>
              </a:rPr>
              <a:t>a Filemom. Rio de Janeiro: CPAD, </a:t>
            </a:r>
            <a:r>
              <a:rPr lang="x-none" sz="2400" smtClean="0">
                <a:solidFill>
                  <a:schemeClr val="tx1"/>
                </a:solidFill>
              </a:rPr>
              <a:t>2006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VINE</a:t>
            </a:r>
            <a:r>
              <a:rPr lang="x-none" sz="2400" smtClean="0">
                <a:solidFill>
                  <a:schemeClr val="tx1"/>
                </a:solidFill>
              </a:rPr>
              <a:t>: </a:t>
            </a:r>
            <a:r>
              <a:rPr lang="x-none" sz="2400">
                <a:solidFill>
                  <a:schemeClr val="tx1"/>
                </a:solidFill>
              </a:rPr>
              <a:t>O significado exegético e expositivo das palavras do Antigo e do Novo </a:t>
            </a:r>
            <a:r>
              <a:rPr lang="x-none" sz="2400" smtClean="0">
                <a:solidFill>
                  <a:schemeClr val="tx1"/>
                </a:solidFill>
              </a:rPr>
              <a:t>Testamento.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x-none" sz="2400" smtClean="0">
                <a:solidFill>
                  <a:schemeClr val="tx1"/>
                </a:solidFill>
              </a:rPr>
              <a:t>Rio </a:t>
            </a:r>
            <a:r>
              <a:rPr lang="x-none" sz="2400">
                <a:solidFill>
                  <a:schemeClr val="tx1"/>
                </a:solidFill>
              </a:rPr>
              <a:t>de Janeiro: CPAD, </a:t>
            </a:r>
            <a:r>
              <a:rPr lang="x-none" sz="2400" smtClean="0">
                <a:solidFill>
                  <a:schemeClr val="tx1"/>
                </a:solidFill>
              </a:rPr>
              <a:t>2009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BÍBLICO WYCLIFFE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1.ed. Rio de Janeiro: CPAD, </a:t>
            </a:r>
            <a:r>
              <a:rPr lang="x-none" sz="2400" smtClean="0">
                <a:solidFill>
                  <a:schemeClr val="tx1"/>
                </a:solidFill>
              </a:rPr>
              <a:t>2009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GOMES, </a:t>
            </a:r>
            <a:r>
              <a:rPr lang="pt-BR" sz="2400" dirty="0" err="1" smtClean="0">
                <a:solidFill>
                  <a:schemeClr val="tx1"/>
                </a:solidFill>
              </a:rPr>
              <a:t>Osiel</a:t>
            </a:r>
            <a:r>
              <a:rPr lang="pt-BR" sz="2400" dirty="0" smtClean="0">
                <a:solidFill>
                  <a:schemeClr val="tx1"/>
                </a:solidFill>
              </a:rPr>
              <a:t>. </a:t>
            </a:r>
            <a:r>
              <a:rPr lang="pt-BR" sz="2400" b="1" dirty="0">
                <a:solidFill>
                  <a:schemeClr val="tx1"/>
                </a:solidFill>
              </a:rPr>
              <a:t>As obras da carne e o fruto do </a:t>
            </a:r>
            <a:r>
              <a:rPr lang="pt-BR" sz="2400" b="1" dirty="0" smtClean="0">
                <a:solidFill>
                  <a:schemeClr val="tx1"/>
                </a:solidFill>
              </a:rPr>
              <a:t>Espírito</a:t>
            </a:r>
            <a:r>
              <a:rPr lang="pt-BR" sz="2400" dirty="0" smtClean="0">
                <a:solidFill>
                  <a:schemeClr val="tx1"/>
                </a:solidFill>
              </a:rPr>
              <a:t>. Rio de Janeiro: CPAD, 2016.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HORTON, Stanley H. </a:t>
            </a:r>
            <a:r>
              <a:rPr lang="x-none" sz="2400" b="1">
                <a:solidFill>
                  <a:schemeClr val="tx1"/>
                </a:solidFill>
              </a:rPr>
              <a:t>Teologia Sistemática</a:t>
            </a:r>
            <a:r>
              <a:rPr lang="x-none" sz="2400">
                <a:solidFill>
                  <a:schemeClr val="tx1"/>
                </a:solidFill>
              </a:rPr>
              <a:t>: Uma perspectiva pentecostal. 1.ed. Rio de Janeiro: CPAD, </a:t>
            </a:r>
            <a:r>
              <a:rPr lang="x-none" sz="2400" smtClean="0">
                <a:solidFill>
                  <a:schemeClr val="tx1"/>
                </a:solidFill>
              </a:rPr>
              <a:t>1996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LIÇÕES </a:t>
            </a:r>
            <a:r>
              <a:rPr lang="pt-BR" sz="2400" b="1" dirty="0">
                <a:solidFill>
                  <a:schemeClr val="tx1"/>
                </a:solidFill>
              </a:rPr>
              <a:t>BÍBLICAS </a:t>
            </a:r>
            <a:r>
              <a:rPr lang="pt-BR" sz="2400" b="1" dirty="0" smtClean="0">
                <a:solidFill>
                  <a:schemeClr val="tx1"/>
                </a:solidFill>
              </a:rPr>
              <a:t>ADULTOS - PROFESSOR</a:t>
            </a:r>
            <a:r>
              <a:rPr lang="pt-BR" sz="2400" dirty="0" smtClean="0">
                <a:solidFill>
                  <a:schemeClr val="tx1"/>
                </a:solidFill>
              </a:rPr>
              <a:t>. As obras da carne e o fruto do Espírito. Comentarista Pr. </a:t>
            </a:r>
            <a:r>
              <a:rPr lang="pt-BR" sz="2400" dirty="0" err="1" smtClean="0">
                <a:solidFill>
                  <a:schemeClr val="tx1"/>
                </a:solidFill>
              </a:rPr>
              <a:t>Osiel</a:t>
            </a:r>
            <a:r>
              <a:rPr lang="pt-BR" sz="2400" dirty="0" smtClean="0">
                <a:solidFill>
                  <a:schemeClr val="tx1"/>
                </a:solidFill>
              </a:rPr>
              <a:t> Gomes. </a:t>
            </a:r>
            <a:r>
              <a:rPr lang="pt-BR" sz="2400" dirty="0">
                <a:solidFill>
                  <a:schemeClr val="tx1"/>
                </a:solidFill>
              </a:rPr>
              <a:t>1</a:t>
            </a:r>
            <a:r>
              <a:rPr lang="pt-BR" sz="2400" dirty="0" smtClean="0">
                <a:solidFill>
                  <a:schemeClr val="tx1"/>
                </a:solidFill>
              </a:rPr>
              <a:t>º Trim. Rio </a:t>
            </a:r>
            <a:r>
              <a:rPr lang="pt-BR" sz="2400" dirty="0">
                <a:solidFill>
                  <a:schemeClr val="tx1"/>
                </a:solidFill>
              </a:rPr>
              <a:t>de </a:t>
            </a:r>
            <a:r>
              <a:rPr lang="pt-BR" sz="2400" dirty="0" smtClean="0">
                <a:solidFill>
                  <a:schemeClr val="tx1"/>
                </a:solidFill>
              </a:rPr>
              <a:t>Janeiro: CPAD, 2017.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MANUAL DA BÍBLIA DE APLICAÇÃO PESSOAL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Rio de Janeiro: CPAD, </a:t>
            </a:r>
            <a:r>
              <a:rPr lang="x-none" sz="2400" smtClean="0">
                <a:solidFill>
                  <a:schemeClr val="tx1"/>
                </a:solidFill>
              </a:rPr>
              <a:t>2013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657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REFERÊNCIAS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6048672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NEVES, Natalino das. </a:t>
            </a:r>
            <a:r>
              <a:rPr lang="pt-BR" sz="2400" b="1" dirty="0" smtClean="0">
                <a:solidFill>
                  <a:schemeClr val="tx1"/>
                </a:solidFill>
              </a:rPr>
              <a:t>Educação Cristã Libertadora</a:t>
            </a:r>
            <a:r>
              <a:rPr lang="pt-BR" sz="2400" dirty="0" smtClean="0">
                <a:solidFill>
                  <a:schemeClr val="tx1"/>
                </a:solidFill>
              </a:rPr>
              <a:t>. São Paulo: Fonte Editorial, 2013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NEVES, Natalino das. </a:t>
            </a:r>
            <a:r>
              <a:rPr lang="pt-BR" sz="2400" b="1" dirty="0" smtClean="0">
                <a:solidFill>
                  <a:schemeClr val="tx1"/>
                </a:solidFill>
              </a:rPr>
              <a:t>Justiça e Graça</a:t>
            </a:r>
            <a:r>
              <a:rPr lang="pt-BR" sz="2400" dirty="0" smtClean="0">
                <a:solidFill>
                  <a:schemeClr val="tx1"/>
                </a:solidFill>
              </a:rPr>
              <a:t>: um estudo da doutrina da Salvação em Romanos. Rio de Janeiro: CPAD, 2015.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PALMER, Michael D. </a:t>
            </a:r>
            <a:r>
              <a:rPr lang="pt-BR" sz="2400" b="1" dirty="0">
                <a:solidFill>
                  <a:schemeClr val="tx1"/>
                </a:solidFill>
              </a:rPr>
              <a:t>Panorama do Pensamento Cristão</a:t>
            </a:r>
            <a:r>
              <a:rPr lang="pt-BR" sz="2400" dirty="0">
                <a:solidFill>
                  <a:schemeClr val="tx1"/>
                </a:solidFill>
              </a:rPr>
              <a:t>. Rio de Janeiro: CPAD, 2001.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RICHARDS</a:t>
            </a:r>
            <a:r>
              <a:rPr lang="x-none" sz="2400">
                <a:solidFill>
                  <a:schemeClr val="tx1"/>
                </a:solidFill>
              </a:rPr>
              <a:t>, Lawrence O. </a:t>
            </a:r>
            <a:r>
              <a:rPr lang="x-none" sz="2400" b="1">
                <a:solidFill>
                  <a:schemeClr val="tx1"/>
                </a:solidFill>
              </a:rPr>
              <a:t>Comentário Histórico-Cultural do Novo Testamento.</a:t>
            </a:r>
            <a:r>
              <a:rPr lang="x-none" sz="2400">
                <a:solidFill>
                  <a:schemeClr val="tx1"/>
                </a:solidFill>
              </a:rPr>
              <a:t> Rio de Janeiro: CPAD, </a:t>
            </a:r>
            <a:r>
              <a:rPr lang="x-none" sz="2400" smtClean="0">
                <a:solidFill>
                  <a:schemeClr val="tx1"/>
                </a:solidFill>
              </a:rPr>
              <a:t>2007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RICHARDS</a:t>
            </a:r>
            <a:r>
              <a:rPr lang="pt-BR" sz="2400" dirty="0">
                <a:solidFill>
                  <a:schemeClr val="tx1"/>
                </a:solidFill>
              </a:rPr>
              <a:t>, Lawrence O. </a:t>
            </a:r>
            <a:r>
              <a:rPr lang="pt-BR" sz="2400" b="1" dirty="0">
                <a:solidFill>
                  <a:schemeClr val="tx1"/>
                </a:solidFill>
              </a:rPr>
              <a:t>Guia do Leitor da Bíblia: Uma análise de Gênesis a Apocalipse capítulo por capítulo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10ª ed</a:t>
            </a:r>
            <a:r>
              <a:rPr lang="pt-BR" sz="2400" dirty="0">
                <a:solidFill>
                  <a:schemeClr val="tx1"/>
                </a:solidFill>
              </a:rPr>
              <a:t>. Rio de Janeiro: CPAD, </a:t>
            </a:r>
            <a:r>
              <a:rPr lang="pt-BR" sz="2400" dirty="0" smtClean="0">
                <a:solidFill>
                  <a:schemeClr val="tx1"/>
                </a:solidFill>
              </a:rPr>
              <a:t>2012.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35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ino\Documents\_NATALINO\3_IGREJA\EBD\LIÇÕES\2016\LBJ\IMAGENS LBJ 1 TRI 2016\Slide de 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0"/>
            <a:ext cx="8928992" cy="6858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pt-BR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Natalino das Neves</a:t>
            </a:r>
            <a:br>
              <a:rPr lang="pt-BR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www.natalinodasneves.blogspot.com.br</a:t>
            </a:r>
            <a:br>
              <a:rPr lang="pt-BR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pt-BR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www.facebook.com/natalino.neves</a:t>
            </a:r>
            <a:r>
              <a:rPr lang="pt-B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</a:t>
            </a:r>
            <a: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natalino6612@gmail.com</a:t>
            </a:r>
            <a:b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(41) </a:t>
            </a:r>
            <a:r>
              <a:rPr lang="pt-BR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98409 </a:t>
            </a:r>
            <a:r>
              <a:rPr lang="pt-BR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8094 (TIM)</a:t>
            </a:r>
          </a:p>
        </p:txBody>
      </p:sp>
    </p:spTree>
    <p:extLst>
      <p:ext uri="{BB962C8B-B14F-4D97-AF65-F5344CB8AC3E}">
        <p14:creationId xmlns:p14="http://schemas.microsoft.com/office/powerpoint/2010/main" val="23979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057922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AÚREO</a:t>
            </a:r>
          </a:p>
          <a:p>
            <a:pPr algn="just">
              <a:lnSpc>
                <a:spcPct val="150000"/>
              </a:lnSpc>
            </a:pPr>
            <a:endParaRPr lang="pt-BR" sz="3200" b="1" dirty="0">
              <a:solidFill>
                <a:srgbClr val="FFFF00"/>
              </a:solidFill>
            </a:endParaRPr>
          </a:p>
          <a:p>
            <a:pPr algn="just"/>
            <a:r>
              <a:rPr lang="x-none" sz="3200" b="1" smtClean="0">
                <a:solidFill>
                  <a:srgbClr val="FFFF00"/>
                </a:solidFill>
              </a:rPr>
              <a:t>“[...] </a:t>
            </a:r>
            <a:r>
              <a:rPr lang="x-none" sz="3200" b="1">
                <a:solidFill>
                  <a:srgbClr val="FFFF00"/>
                </a:solidFill>
              </a:rPr>
              <a:t>que andeis como é digno da vocação com que fostes chamados, com toda a humildade e mansidão, </a:t>
            </a:r>
            <a:r>
              <a:rPr lang="x-none" sz="3200" b="1" smtClean="0">
                <a:solidFill>
                  <a:srgbClr val="FFFF00"/>
                </a:solidFill>
              </a:rPr>
              <a:t>com</a:t>
            </a:r>
            <a:r>
              <a:rPr lang="pt-BR" sz="3200" b="1" dirty="0" smtClean="0">
                <a:solidFill>
                  <a:srgbClr val="FFFF00"/>
                </a:solidFill>
              </a:rPr>
              <a:t> </a:t>
            </a:r>
            <a:r>
              <a:rPr lang="x-none" sz="3200" b="1" smtClean="0">
                <a:solidFill>
                  <a:srgbClr val="FFFF00"/>
                </a:solidFill>
              </a:rPr>
              <a:t>longanimidade</a:t>
            </a:r>
            <a:r>
              <a:rPr lang="x-none" sz="3200" b="1">
                <a:solidFill>
                  <a:srgbClr val="FFFF00"/>
                </a:solidFill>
              </a:rPr>
              <a:t>, suportando-vos uns aos outros em amor</a:t>
            </a:r>
            <a:r>
              <a:rPr lang="x-none" sz="3200" b="1" smtClean="0">
                <a:solidFill>
                  <a:srgbClr val="FFFF00"/>
                </a:solidFill>
              </a:rPr>
              <a:t>.”</a:t>
            </a:r>
            <a:r>
              <a:rPr lang="pt-BR" sz="3200" b="1" dirty="0" smtClean="0">
                <a:solidFill>
                  <a:srgbClr val="FFFF00"/>
                </a:solidFill>
              </a:rPr>
              <a:t> </a:t>
            </a:r>
            <a:r>
              <a:rPr lang="x-none" sz="3200" b="1" smtClean="0">
                <a:solidFill>
                  <a:srgbClr val="FFFF00"/>
                </a:solidFill>
              </a:rPr>
              <a:t>(</a:t>
            </a:r>
            <a:r>
              <a:rPr lang="x-none" sz="3200" b="1">
                <a:solidFill>
                  <a:srgbClr val="FFFF00"/>
                </a:solidFill>
              </a:rPr>
              <a:t>Ef 4.1,2</a:t>
            </a:r>
            <a:r>
              <a:rPr lang="x-none" sz="3200" b="1" smtClean="0">
                <a:solidFill>
                  <a:srgbClr val="FFFF00"/>
                </a:solidFill>
              </a:rPr>
              <a:t>)</a:t>
            </a:r>
            <a:endParaRPr lang="pt-B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008" y="2924944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 PRÁTICA</a:t>
            </a: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mansidão, como fruto do Espírito, torna o crente apto para evitar contendas, pelejas e dissensões.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2996952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LEITURA BÍBLICA</a:t>
            </a: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Efésios </a:t>
            </a:r>
            <a:r>
              <a:rPr lang="x-none" sz="3200" b="1">
                <a:solidFill>
                  <a:schemeClr val="bg1"/>
                </a:solidFill>
              </a:rPr>
              <a:t>4.1-7</a:t>
            </a: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96744"/>
          </a:xfrm>
        </p:spPr>
        <p:txBody>
          <a:bodyPr anchor="ctr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 smtClean="0">
                <a:solidFill>
                  <a:schemeClr val="tx1"/>
                </a:solidFill>
              </a:rPr>
              <a:t>1 </a:t>
            </a:r>
            <a:r>
              <a:rPr lang="x-none" sz="2900">
                <a:solidFill>
                  <a:schemeClr val="tx1"/>
                </a:solidFill>
              </a:rPr>
              <a:t>- Rogo-vos, pois, eu, o preso do Senhor, que andeis como é digno da vocação com que fostes chamados, 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2 - com toda a humildade e mansidão, com longanimidade, suportando-vos uns aos outros em amor, 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3 - procurando guardar a unidade do Espírito pelo vínculo da paz: 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4 - há um só corpo e um só Espírito, como também fostes chamados em uma só esperança da vossa vocação; 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5 - um só Senhor, uma só fé, um só batismo;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6 - um só Deus e Pai de todos, o qual é sobre todos, e por todos, e em todos.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900">
                <a:solidFill>
                  <a:schemeClr val="tx1"/>
                </a:solidFill>
              </a:rPr>
              <a:t>7 - Mas a graça foi dada a cada um de nós segundo a medida do dom de Cristo.</a:t>
            </a:r>
            <a:endParaRPr lang="pt-BR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7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9483" y="4614227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4400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688632"/>
          </a:xfrm>
        </p:spPr>
        <p:txBody>
          <a:bodyPr anchor="ctr">
            <a:no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Na </a:t>
            </a:r>
            <a:r>
              <a:rPr lang="x-none" sz="2800">
                <a:solidFill>
                  <a:schemeClr val="tx1"/>
                </a:solidFill>
              </a:rPr>
              <a:t>lição de hoje, estudaremos mais um aspecto do fruto do Espírito, a </a:t>
            </a:r>
            <a:r>
              <a:rPr lang="x-none" sz="2800" smtClean="0">
                <a:solidFill>
                  <a:schemeClr val="tx1"/>
                </a:solidFill>
              </a:rPr>
              <a:t>mansidão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Deus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x-none" sz="2800" smtClean="0">
                <a:solidFill>
                  <a:schemeClr val="tx1"/>
                </a:solidFill>
              </a:rPr>
              <a:t>abomina </a:t>
            </a:r>
            <a:r>
              <a:rPr lang="x-none" sz="2800">
                <a:solidFill>
                  <a:schemeClr val="tx1"/>
                </a:solidFill>
              </a:rPr>
              <a:t>o altivo de coração (Pv 16.5).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Por </a:t>
            </a:r>
            <a:r>
              <a:rPr lang="x-none" sz="2800">
                <a:solidFill>
                  <a:schemeClr val="tx1"/>
                </a:solidFill>
              </a:rPr>
              <a:t>que </a:t>
            </a:r>
            <a:r>
              <a:rPr lang="pt-BR" sz="2800" dirty="0" smtClean="0">
                <a:solidFill>
                  <a:schemeClr val="tx1"/>
                </a:solidFill>
              </a:rPr>
              <a:t>os crentes salvos são comparados a </a:t>
            </a:r>
            <a:r>
              <a:rPr lang="x-none" sz="2800" smtClean="0">
                <a:solidFill>
                  <a:schemeClr val="tx1"/>
                </a:solidFill>
              </a:rPr>
              <a:t>ovelhas</a:t>
            </a:r>
            <a:r>
              <a:rPr lang="pt-BR" sz="28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que podemos aprender com as ovelhas.</a:t>
            </a:r>
          </a:p>
        </p:txBody>
      </p:sp>
    </p:spTree>
    <p:extLst>
      <p:ext uri="{BB962C8B-B14F-4D97-AF65-F5344CB8AC3E}">
        <p14:creationId xmlns:p14="http://schemas.microsoft.com/office/powerpoint/2010/main" val="792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017\p1b4bk791v1cb2ih6r4j16j31d1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8072" y="3046308"/>
            <a:ext cx="81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CENTRAL</a:t>
            </a:r>
          </a:p>
          <a:p>
            <a:pPr>
              <a:lnSpc>
                <a:spcPct val="150000"/>
              </a:lnSpc>
            </a:pPr>
            <a:endParaRPr lang="pt-BR" sz="3200" dirty="0"/>
          </a:p>
          <a:p>
            <a:pPr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Os </a:t>
            </a:r>
            <a:r>
              <a:rPr lang="x-none" sz="3200" b="1">
                <a:solidFill>
                  <a:schemeClr val="bg1"/>
                </a:solidFill>
              </a:rPr>
              <a:t>mansos são bem-aventurados</a:t>
            </a:r>
            <a:r>
              <a:rPr lang="x-none" sz="3200" b="1" smtClean="0">
                <a:solidFill>
                  <a:schemeClr val="bg1"/>
                </a:solidFill>
              </a:rPr>
              <a:t>.</a:t>
            </a:r>
            <a:endParaRPr lang="pt-BR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1541</Words>
  <Application>Microsoft Office PowerPoint</Application>
  <PresentationFormat>Apresentação na tela (4:3)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  <vt:lpstr>Apresentação do PowerPoint</vt:lpstr>
      <vt:lpstr>1. Mansidão não é covardia</vt:lpstr>
      <vt:lpstr>2. Ser manso é ser corajoso</vt:lpstr>
      <vt:lpstr>3. A mansidão, fruto do Espírito</vt:lpstr>
      <vt:lpstr>Apresentação do PowerPoint</vt:lpstr>
      <vt:lpstr>Apresentação do PowerPoint</vt:lpstr>
      <vt:lpstr>1. Pelejas e discórdias</vt:lpstr>
      <vt:lpstr>2. Ações do homem carnal</vt:lpstr>
      <vt:lpstr>3. Um espírito aguerrido</vt:lpstr>
      <vt:lpstr>Apresentação do PowerPoint</vt:lpstr>
      <vt:lpstr>Apresentação do PowerPoint</vt:lpstr>
      <vt:lpstr>1. O Sermão da Montanha</vt:lpstr>
      <vt:lpstr>2. Estevão um homem manso</vt:lpstr>
      <vt:lpstr>3. A mansidão de Cristo</vt:lpstr>
      <vt:lpstr>Apresentação do PowerPoint</vt:lpstr>
      <vt:lpstr>Apresentação do PowerPoint</vt:lpstr>
      <vt:lpstr>CONSIDERAÇÕES FINAIS</vt:lpstr>
      <vt:lpstr>REFERÊNCIAS</vt:lpstr>
      <vt:lpstr>REFERÊNCIAS</vt:lpstr>
      <vt:lpstr>  Pr. Natalino das Neves www.natalinodasneves.blogspot.com.br Facebook: www.facebook.com/natalino.neves  Contatos: natalino6612@gmail.com (41) 98409 8094 (TIM)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NATALINO DAS NEVES</dc:creator>
  <cp:lastModifiedBy>Natalino</cp:lastModifiedBy>
  <cp:revision>370</cp:revision>
  <dcterms:created xsi:type="dcterms:W3CDTF">2015-11-17T23:44:57Z</dcterms:created>
  <dcterms:modified xsi:type="dcterms:W3CDTF">2017-01-31T02:05:25Z</dcterms:modified>
</cp:coreProperties>
</file>